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61" r:id="rId4"/>
    <p:sldId id="257" r:id="rId5"/>
    <p:sldId id="262" r:id="rId6"/>
    <p:sldId id="259" r:id="rId7"/>
    <p:sldId id="264" r:id="rId8"/>
    <p:sldId id="271" r:id="rId9"/>
    <p:sldId id="263" r:id="rId10"/>
    <p:sldId id="272" r:id="rId11"/>
    <p:sldId id="273" r:id="rId12"/>
    <p:sldId id="274" r:id="rId13"/>
    <p:sldId id="275" r:id="rId14"/>
    <p:sldId id="276" r:id="rId15"/>
    <p:sldId id="277" r:id="rId16"/>
    <p:sldId id="268" r:id="rId17"/>
    <p:sldId id="269" r:id="rId18"/>
    <p:sldId id="270" r:id="rId19"/>
    <p:sldId id="266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94718" autoAdjust="0"/>
  </p:normalViewPr>
  <p:slideViewPr>
    <p:cSldViewPr>
      <p:cViewPr varScale="1">
        <p:scale>
          <a:sx n="75" d="100"/>
          <a:sy n="75" d="100"/>
        </p:scale>
        <p:origin x="-3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3CBC9C-E7F6-411E-8EE8-2779EB7ADD09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535F5DE3-A003-416A-8575-16DD6D5E348C}">
      <dgm:prSet phldrT="[Text]" custT="1"/>
      <dgm:spPr/>
      <dgm:t>
        <a:bodyPr/>
        <a:lstStyle/>
        <a:p>
          <a:r>
            <a:rPr lang="en-US" sz="2000" b="1" dirty="0" smtClean="0"/>
            <a:t>The Cheeseburger </a:t>
          </a:r>
          <a:r>
            <a:rPr lang="en-US" sz="1600" dirty="0" smtClean="0"/>
            <a:t>(Burger Joint at          Le Parker Meridien)</a:t>
          </a:r>
        </a:p>
        <a:p>
          <a:endParaRPr lang="en-US" sz="1600" dirty="0" smtClean="0"/>
        </a:p>
        <a:p>
          <a:endParaRPr lang="en-US" sz="2000" dirty="0"/>
        </a:p>
      </dgm:t>
    </dgm:pt>
    <dgm:pt modelId="{50647DA2-B644-4AF6-BB9C-FD6423C211A1}" type="parTrans" cxnId="{A5B674FC-282D-47E2-8BD5-A81FDBC5901A}">
      <dgm:prSet/>
      <dgm:spPr/>
      <dgm:t>
        <a:bodyPr/>
        <a:lstStyle/>
        <a:p>
          <a:endParaRPr lang="en-US"/>
        </a:p>
      </dgm:t>
    </dgm:pt>
    <dgm:pt modelId="{7B4FDABE-BDF6-43FF-A624-C04B5DA0D754}" type="sibTrans" cxnId="{A5B674FC-282D-47E2-8BD5-A81FDBC5901A}">
      <dgm:prSet/>
      <dgm:spPr/>
      <dgm:t>
        <a:bodyPr/>
        <a:lstStyle/>
        <a:p>
          <a:endParaRPr lang="en-US"/>
        </a:p>
      </dgm:t>
    </dgm:pt>
    <dgm:pt modelId="{41837CD3-6F49-4D44-AE0C-328A4321E429}">
      <dgm:prSet phldrT="[Text]" custT="1"/>
      <dgm:spPr/>
      <dgm:t>
        <a:bodyPr/>
        <a:lstStyle/>
        <a:p>
          <a:r>
            <a:rPr lang="en-US" sz="2000" b="1" dirty="0" smtClean="0"/>
            <a:t>The Bistro Burger   </a:t>
          </a:r>
          <a:r>
            <a:rPr lang="en-US" sz="2000" dirty="0" smtClean="0"/>
            <a:t>Corner Bistro</a:t>
          </a:r>
        </a:p>
        <a:p>
          <a:endParaRPr lang="en-US" sz="1800" dirty="0" smtClean="0"/>
        </a:p>
        <a:p>
          <a:endParaRPr lang="en-US" sz="1800" dirty="0"/>
        </a:p>
      </dgm:t>
    </dgm:pt>
    <dgm:pt modelId="{E83326C4-A68B-4404-89CE-A8FD7829B8F0}" type="parTrans" cxnId="{9573752D-F34A-4284-84EA-EE1CDB1392B3}">
      <dgm:prSet/>
      <dgm:spPr/>
      <dgm:t>
        <a:bodyPr/>
        <a:lstStyle/>
        <a:p>
          <a:endParaRPr lang="en-US"/>
        </a:p>
      </dgm:t>
    </dgm:pt>
    <dgm:pt modelId="{0E1EA584-A5AF-474E-9E12-08CEED23BF51}" type="sibTrans" cxnId="{9573752D-F34A-4284-84EA-EE1CDB1392B3}">
      <dgm:prSet/>
      <dgm:spPr/>
      <dgm:t>
        <a:bodyPr/>
        <a:lstStyle/>
        <a:p>
          <a:endParaRPr lang="en-US"/>
        </a:p>
      </dgm:t>
    </dgm:pt>
    <dgm:pt modelId="{519C4A4F-EEC8-4001-B40C-3C2B5AE6ADB2}">
      <dgm:prSet phldrT="[Text]" custT="1"/>
      <dgm:spPr/>
      <dgm:t>
        <a:bodyPr/>
        <a:lstStyle/>
        <a:p>
          <a:r>
            <a:rPr lang="en-US" sz="2000" b="1" dirty="0" smtClean="0"/>
            <a:t>The Common Burger       </a:t>
          </a:r>
          <a:r>
            <a:rPr lang="en-US" sz="2000" dirty="0" smtClean="0"/>
            <a:t>West 3</a:t>
          </a:r>
          <a:r>
            <a:rPr lang="en-US" sz="2000" baseline="30000" dirty="0" smtClean="0"/>
            <a:t>rd</a:t>
          </a:r>
          <a:r>
            <a:rPr lang="en-US" sz="2000" dirty="0" smtClean="0"/>
            <a:t> Common</a:t>
          </a:r>
        </a:p>
        <a:p>
          <a:endParaRPr lang="en-US" sz="2000" dirty="0" smtClean="0"/>
        </a:p>
        <a:p>
          <a:endParaRPr lang="en-US" sz="2000" dirty="0"/>
        </a:p>
      </dgm:t>
    </dgm:pt>
    <dgm:pt modelId="{B62CFFD7-C693-4829-9554-358EC94F71C4}" type="parTrans" cxnId="{B7875E11-92BE-4407-9E27-BD00A908587B}">
      <dgm:prSet/>
      <dgm:spPr/>
      <dgm:t>
        <a:bodyPr/>
        <a:lstStyle/>
        <a:p>
          <a:endParaRPr lang="en-US"/>
        </a:p>
      </dgm:t>
    </dgm:pt>
    <dgm:pt modelId="{827AA892-BFE4-4FF1-B0D4-252FF772FB46}" type="sibTrans" cxnId="{B7875E11-92BE-4407-9E27-BD00A908587B}">
      <dgm:prSet/>
      <dgm:spPr/>
      <dgm:t>
        <a:bodyPr/>
        <a:lstStyle/>
        <a:p>
          <a:endParaRPr lang="en-US"/>
        </a:p>
      </dgm:t>
    </dgm:pt>
    <dgm:pt modelId="{9B48BBA8-993A-4A4A-A58F-148C8AB9787C}">
      <dgm:prSet phldrT="[Text]" custT="1"/>
      <dgm:spPr/>
      <dgm:t>
        <a:bodyPr/>
        <a:lstStyle/>
        <a:p>
          <a:r>
            <a:rPr lang="en-US" sz="2000" b="1" dirty="0" smtClean="0"/>
            <a:t>The </a:t>
          </a:r>
          <a:r>
            <a:rPr lang="en-US" sz="2000" b="1" dirty="0" err="1" smtClean="0"/>
            <a:t>Eastsider</a:t>
          </a:r>
          <a:r>
            <a:rPr lang="en-US" sz="2000" b="1" dirty="0" smtClean="0"/>
            <a:t> </a:t>
          </a:r>
          <a:r>
            <a:rPr lang="en-US" sz="2000" dirty="0" smtClean="0"/>
            <a:t>Paul’s “</a:t>
          </a:r>
          <a:r>
            <a:rPr lang="en-US" sz="2000" dirty="0" err="1" smtClean="0"/>
            <a:t>Da</a:t>
          </a:r>
          <a:r>
            <a:rPr lang="en-US" sz="2000" dirty="0" smtClean="0"/>
            <a:t> Burger Joint”</a:t>
          </a:r>
        </a:p>
        <a:p>
          <a:endParaRPr lang="en-US" sz="2000" dirty="0" smtClean="0"/>
        </a:p>
        <a:p>
          <a:endParaRPr lang="en-US" sz="2000" dirty="0"/>
        </a:p>
      </dgm:t>
    </dgm:pt>
    <dgm:pt modelId="{44AAB233-A844-40C7-9F51-21DED48B0596}" type="parTrans" cxnId="{953900D9-A208-40A3-BED5-7530595FF9FF}">
      <dgm:prSet/>
      <dgm:spPr/>
      <dgm:t>
        <a:bodyPr/>
        <a:lstStyle/>
        <a:p>
          <a:endParaRPr lang="en-US"/>
        </a:p>
      </dgm:t>
    </dgm:pt>
    <dgm:pt modelId="{0751D68F-1F83-41B1-B08A-B399F4129E21}" type="sibTrans" cxnId="{953900D9-A208-40A3-BED5-7530595FF9FF}">
      <dgm:prSet/>
      <dgm:spPr/>
      <dgm:t>
        <a:bodyPr/>
        <a:lstStyle/>
        <a:p>
          <a:endParaRPr lang="en-US"/>
        </a:p>
      </dgm:t>
    </dgm:pt>
    <dgm:pt modelId="{FBA84EFC-5878-4770-9C6A-A700319613B3}" type="pres">
      <dgm:prSet presAssocID="{6E3CBC9C-E7F6-411E-8EE8-2779EB7ADD09}" presName="Name0" presStyleCnt="0">
        <dgm:presLayoutVars>
          <dgm:dir/>
          <dgm:resizeHandles val="exact"/>
        </dgm:presLayoutVars>
      </dgm:prSet>
      <dgm:spPr/>
    </dgm:pt>
    <dgm:pt modelId="{E4CD457A-6166-41DA-A99D-F2AE51897BAA}" type="pres">
      <dgm:prSet presAssocID="{6E3CBC9C-E7F6-411E-8EE8-2779EB7ADD09}" presName="fgShape" presStyleLbl="fgShp" presStyleIdx="0" presStyleCnt="1" custFlipHor="1" custScaleX="10064" custLinFactNeighborX="0" custLinFactNeighborY="81643"/>
      <dgm:spPr/>
    </dgm:pt>
    <dgm:pt modelId="{356DAF70-B096-44A7-B4C7-320E204C1C9B}" type="pres">
      <dgm:prSet presAssocID="{6E3CBC9C-E7F6-411E-8EE8-2779EB7ADD09}" presName="linComp" presStyleCnt="0"/>
      <dgm:spPr/>
    </dgm:pt>
    <dgm:pt modelId="{6E216605-E7D9-4632-9BF1-83B9F888B700}" type="pres">
      <dgm:prSet presAssocID="{535F5DE3-A003-416A-8575-16DD6D5E348C}" presName="compNode" presStyleCnt="0"/>
      <dgm:spPr/>
    </dgm:pt>
    <dgm:pt modelId="{873E7386-4C4F-47A8-8EA6-93CE7BDED4E0}" type="pres">
      <dgm:prSet presAssocID="{535F5DE3-A003-416A-8575-16DD6D5E348C}" presName="bkgdShape" presStyleLbl="node1" presStyleIdx="0" presStyleCnt="4" custLinFactNeighborX="-95"/>
      <dgm:spPr/>
      <dgm:t>
        <a:bodyPr/>
        <a:lstStyle/>
        <a:p>
          <a:endParaRPr lang="en-US"/>
        </a:p>
      </dgm:t>
    </dgm:pt>
    <dgm:pt modelId="{09C18325-CE37-4857-B4C6-77C8C7D39A65}" type="pres">
      <dgm:prSet presAssocID="{535F5DE3-A003-416A-8575-16DD6D5E348C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16B0FC-0892-4048-8D0C-986666BFA4F9}" type="pres">
      <dgm:prSet presAssocID="{535F5DE3-A003-416A-8575-16DD6D5E348C}" presName="invisiNode" presStyleLbl="node1" presStyleIdx="0" presStyleCnt="4"/>
      <dgm:spPr/>
    </dgm:pt>
    <dgm:pt modelId="{CD37C1BD-AFE3-43FD-A456-589AFFC1297E}" type="pres">
      <dgm:prSet presAssocID="{535F5DE3-A003-416A-8575-16DD6D5E348C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DEA753C-15C4-4D8B-A672-E8BCB694CE81}" type="pres">
      <dgm:prSet presAssocID="{7B4FDABE-BDF6-43FF-A624-C04B5DA0D75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639740B-C0C0-45E2-9E91-E59E662EAC56}" type="pres">
      <dgm:prSet presAssocID="{41837CD3-6F49-4D44-AE0C-328A4321E429}" presName="compNode" presStyleCnt="0"/>
      <dgm:spPr/>
    </dgm:pt>
    <dgm:pt modelId="{3C16FF37-DC62-4C18-87CC-43F8548E4A67}" type="pres">
      <dgm:prSet presAssocID="{41837CD3-6F49-4D44-AE0C-328A4321E429}" presName="bkgdShape" presStyleLbl="node1" presStyleIdx="1" presStyleCnt="4"/>
      <dgm:spPr/>
      <dgm:t>
        <a:bodyPr/>
        <a:lstStyle/>
        <a:p>
          <a:endParaRPr lang="en-US"/>
        </a:p>
      </dgm:t>
    </dgm:pt>
    <dgm:pt modelId="{A4007D52-091B-4A2B-9036-837C9A20A422}" type="pres">
      <dgm:prSet presAssocID="{41837CD3-6F49-4D44-AE0C-328A4321E429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D2BFDC-B198-46C7-A910-BEC1C80C9E10}" type="pres">
      <dgm:prSet presAssocID="{41837CD3-6F49-4D44-AE0C-328A4321E429}" presName="invisiNode" presStyleLbl="node1" presStyleIdx="1" presStyleCnt="4"/>
      <dgm:spPr/>
    </dgm:pt>
    <dgm:pt modelId="{651A9839-6506-4851-AEDC-FFEB1A4418E7}" type="pres">
      <dgm:prSet presAssocID="{41837CD3-6F49-4D44-AE0C-328A4321E429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47FDF4A-ABDD-4028-BBC2-24C4BEA211AF}" type="pres">
      <dgm:prSet presAssocID="{0E1EA584-A5AF-474E-9E12-08CEED23BF5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FCB524C-E5AE-4BCB-80DA-8B10D7FCA51E}" type="pres">
      <dgm:prSet presAssocID="{9B48BBA8-993A-4A4A-A58F-148C8AB9787C}" presName="compNode" presStyleCnt="0"/>
      <dgm:spPr/>
    </dgm:pt>
    <dgm:pt modelId="{78C053F5-E052-4AF9-85F0-0DE2B95A38EA}" type="pres">
      <dgm:prSet presAssocID="{9B48BBA8-993A-4A4A-A58F-148C8AB9787C}" presName="bkgdShape" presStyleLbl="node1" presStyleIdx="2" presStyleCnt="4"/>
      <dgm:spPr/>
      <dgm:t>
        <a:bodyPr/>
        <a:lstStyle/>
        <a:p>
          <a:endParaRPr lang="en-US"/>
        </a:p>
      </dgm:t>
    </dgm:pt>
    <dgm:pt modelId="{778050B1-0ACF-4F3D-9DFB-C352F8FD8C04}" type="pres">
      <dgm:prSet presAssocID="{9B48BBA8-993A-4A4A-A58F-148C8AB9787C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E438B7-414D-46FB-BEC8-0D066DDFB228}" type="pres">
      <dgm:prSet presAssocID="{9B48BBA8-993A-4A4A-A58F-148C8AB9787C}" presName="invisiNode" presStyleLbl="node1" presStyleIdx="2" presStyleCnt="4"/>
      <dgm:spPr/>
    </dgm:pt>
    <dgm:pt modelId="{85013414-C084-45C6-B3B6-9213E4BA01CF}" type="pres">
      <dgm:prSet presAssocID="{9B48BBA8-993A-4A4A-A58F-148C8AB9787C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8EDF6672-D78C-43DC-921A-28C7123CC1C3}" type="pres">
      <dgm:prSet presAssocID="{0751D68F-1F83-41B1-B08A-B399F4129E2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7049C72-E77F-40F5-BDAE-C3D085B978BC}" type="pres">
      <dgm:prSet presAssocID="{519C4A4F-EEC8-4001-B40C-3C2B5AE6ADB2}" presName="compNode" presStyleCnt="0"/>
      <dgm:spPr/>
    </dgm:pt>
    <dgm:pt modelId="{365605F6-B7AD-4567-BE25-33F3EB76A8C5}" type="pres">
      <dgm:prSet presAssocID="{519C4A4F-EEC8-4001-B40C-3C2B5AE6ADB2}" presName="bkgdShape" presStyleLbl="node1" presStyleIdx="3" presStyleCnt="4"/>
      <dgm:spPr/>
      <dgm:t>
        <a:bodyPr/>
        <a:lstStyle/>
        <a:p>
          <a:endParaRPr lang="en-US"/>
        </a:p>
      </dgm:t>
    </dgm:pt>
    <dgm:pt modelId="{8C72008E-B15F-41E3-98CC-037DF3B8A290}" type="pres">
      <dgm:prSet presAssocID="{519C4A4F-EEC8-4001-B40C-3C2B5AE6ADB2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1CD2CA-21A6-4AFE-9891-7915382F6FEA}" type="pres">
      <dgm:prSet presAssocID="{519C4A4F-EEC8-4001-B40C-3C2B5AE6ADB2}" presName="invisiNode" presStyleLbl="node1" presStyleIdx="3" presStyleCnt="4"/>
      <dgm:spPr/>
    </dgm:pt>
    <dgm:pt modelId="{53130511-2439-4A7D-9B23-A732186FE8FE}" type="pres">
      <dgm:prSet presAssocID="{519C4A4F-EEC8-4001-B40C-3C2B5AE6ADB2}" presName="imagNode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B7875E11-92BE-4407-9E27-BD00A908587B}" srcId="{6E3CBC9C-E7F6-411E-8EE8-2779EB7ADD09}" destId="{519C4A4F-EEC8-4001-B40C-3C2B5AE6ADB2}" srcOrd="3" destOrd="0" parTransId="{B62CFFD7-C693-4829-9554-358EC94F71C4}" sibTransId="{827AA892-BFE4-4FF1-B0D4-252FF772FB46}"/>
    <dgm:cxn modelId="{B39A28EE-9D82-4328-AE7E-E80B30E101AB}" type="presOf" srcId="{9B48BBA8-993A-4A4A-A58F-148C8AB9787C}" destId="{78C053F5-E052-4AF9-85F0-0DE2B95A38EA}" srcOrd="0" destOrd="0" presId="urn:microsoft.com/office/officeart/2005/8/layout/hList7"/>
    <dgm:cxn modelId="{878CC832-C35B-4327-9DF8-910CEAECC503}" type="presOf" srcId="{41837CD3-6F49-4D44-AE0C-328A4321E429}" destId="{A4007D52-091B-4A2B-9036-837C9A20A422}" srcOrd="1" destOrd="0" presId="urn:microsoft.com/office/officeart/2005/8/layout/hList7"/>
    <dgm:cxn modelId="{40F8377A-519E-4A58-BA09-88BB96BFBD0B}" type="presOf" srcId="{0751D68F-1F83-41B1-B08A-B399F4129E21}" destId="{8EDF6672-D78C-43DC-921A-28C7123CC1C3}" srcOrd="0" destOrd="0" presId="urn:microsoft.com/office/officeart/2005/8/layout/hList7"/>
    <dgm:cxn modelId="{9573752D-F34A-4284-84EA-EE1CDB1392B3}" srcId="{6E3CBC9C-E7F6-411E-8EE8-2779EB7ADD09}" destId="{41837CD3-6F49-4D44-AE0C-328A4321E429}" srcOrd="1" destOrd="0" parTransId="{E83326C4-A68B-4404-89CE-A8FD7829B8F0}" sibTransId="{0E1EA584-A5AF-474E-9E12-08CEED23BF51}"/>
    <dgm:cxn modelId="{B9637D5A-4185-4F9D-9156-394748CA2C76}" type="presOf" srcId="{9B48BBA8-993A-4A4A-A58F-148C8AB9787C}" destId="{778050B1-0ACF-4F3D-9DFB-C352F8FD8C04}" srcOrd="1" destOrd="0" presId="urn:microsoft.com/office/officeart/2005/8/layout/hList7"/>
    <dgm:cxn modelId="{59D5823B-15A2-4CE0-8106-FAEEE60EBB87}" type="presOf" srcId="{0E1EA584-A5AF-474E-9E12-08CEED23BF51}" destId="{147FDF4A-ABDD-4028-BBC2-24C4BEA211AF}" srcOrd="0" destOrd="0" presId="urn:microsoft.com/office/officeart/2005/8/layout/hList7"/>
    <dgm:cxn modelId="{953900D9-A208-40A3-BED5-7530595FF9FF}" srcId="{6E3CBC9C-E7F6-411E-8EE8-2779EB7ADD09}" destId="{9B48BBA8-993A-4A4A-A58F-148C8AB9787C}" srcOrd="2" destOrd="0" parTransId="{44AAB233-A844-40C7-9F51-21DED48B0596}" sibTransId="{0751D68F-1F83-41B1-B08A-B399F4129E21}"/>
    <dgm:cxn modelId="{C1C7ADE6-CA78-4A8E-A7D2-848BD372F417}" type="presOf" srcId="{41837CD3-6F49-4D44-AE0C-328A4321E429}" destId="{3C16FF37-DC62-4C18-87CC-43F8548E4A67}" srcOrd="0" destOrd="0" presId="urn:microsoft.com/office/officeart/2005/8/layout/hList7"/>
    <dgm:cxn modelId="{CC1BCC0E-94BA-4AE7-9FA5-1D256557B5D2}" type="presOf" srcId="{519C4A4F-EEC8-4001-B40C-3C2B5AE6ADB2}" destId="{8C72008E-B15F-41E3-98CC-037DF3B8A290}" srcOrd="1" destOrd="0" presId="urn:microsoft.com/office/officeart/2005/8/layout/hList7"/>
    <dgm:cxn modelId="{EDD15B84-7C55-443E-8157-B01ED99BB4A9}" type="presOf" srcId="{519C4A4F-EEC8-4001-B40C-3C2B5AE6ADB2}" destId="{365605F6-B7AD-4567-BE25-33F3EB76A8C5}" srcOrd="0" destOrd="0" presId="urn:microsoft.com/office/officeart/2005/8/layout/hList7"/>
    <dgm:cxn modelId="{A5B674FC-282D-47E2-8BD5-A81FDBC5901A}" srcId="{6E3CBC9C-E7F6-411E-8EE8-2779EB7ADD09}" destId="{535F5DE3-A003-416A-8575-16DD6D5E348C}" srcOrd="0" destOrd="0" parTransId="{50647DA2-B644-4AF6-BB9C-FD6423C211A1}" sibTransId="{7B4FDABE-BDF6-43FF-A624-C04B5DA0D754}"/>
    <dgm:cxn modelId="{40CBC639-AB32-4CF7-8A13-A54137E6E601}" type="presOf" srcId="{7B4FDABE-BDF6-43FF-A624-C04B5DA0D754}" destId="{CDEA753C-15C4-4D8B-A672-E8BCB694CE81}" srcOrd="0" destOrd="0" presId="urn:microsoft.com/office/officeart/2005/8/layout/hList7"/>
    <dgm:cxn modelId="{3954EC80-A601-4800-A707-B8BF68EF5CBB}" type="presOf" srcId="{6E3CBC9C-E7F6-411E-8EE8-2779EB7ADD09}" destId="{FBA84EFC-5878-4770-9C6A-A700319613B3}" srcOrd="0" destOrd="0" presId="urn:microsoft.com/office/officeart/2005/8/layout/hList7"/>
    <dgm:cxn modelId="{32B34004-CBD2-42DC-829C-408A99D91385}" type="presOf" srcId="{535F5DE3-A003-416A-8575-16DD6D5E348C}" destId="{873E7386-4C4F-47A8-8EA6-93CE7BDED4E0}" srcOrd="0" destOrd="0" presId="urn:microsoft.com/office/officeart/2005/8/layout/hList7"/>
    <dgm:cxn modelId="{138B2939-3C26-4B4A-A2BC-47A944AA8368}" type="presOf" srcId="{535F5DE3-A003-416A-8575-16DD6D5E348C}" destId="{09C18325-CE37-4857-B4C6-77C8C7D39A65}" srcOrd="1" destOrd="0" presId="urn:microsoft.com/office/officeart/2005/8/layout/hList7"/>
    <dgm:cxn modelId="{A910E148-D030-447A-9E23-37E66FA53A50}" type="presParOf" srcId="{FBA84EFC-5878-4770-9C6A-A700319613B3}" destId="{E4CD457A-6166-41DA-A99D-F2AE51897BAA}" srcOrd="0" destOrd="0" presId="urn:microsoft.com/office/officeart/2005/8/layout/hList7"/>
    <dgm:cxn modelId="{D32D2DA0-63C0-4C55-BC3C-A3949A52FB97}" type="presParOf" srcId="{FBA84EFC-5878-4770-9C6A-A700319613B3}" destId="{356DAF70-B096-44A7-B4C7-320E204C1C9B}" srcOrd="1" destOrd="0" presId="urn:microsoft.com/office/officeart/2005/8/layout/hList7"/>
    <dgm:cxn modelId="{EBEBDC9B-760B-4176-A3C4-312EB316FF3A}" type="presParOf" srcId="{356DAF70-B096-44A7-B4C7-320E204C1C9B}" destId="{6E216605-E7D9-4632-9BF1-83B9F888B700}" srcOrd="0" destOrd="0" presId="urn:microsoft.com/office/officeart/2005/8/layout/hList7"/>
    <dgm:cxn modelId="{E684BECA-3D7C-4B21-8E00-ACD1281B038B}" type="presParOf" srcId="{6E216605-E7D9-4632-9BF1-83B9F888B700}" destId="{873E7386-4C4F-47A8-8EA6-93CE7BDED4E0}" srcOrd="0" destOrd="0" presId="urn:microsoft.com/office/officeart/2005/8/layout/hList7"/>
    <dgm:cxn modelId="{ADD6E470-2B6A-45C9-9530-F0A6722E7227}" type="presParOf" srcId="{6E216605-E7D9-4632-9BF1-83B9F888B700}" destId="{09C18325-CE37-4857-B4C6-77C8C7D39A65}" srcOrd="1" destOrd="0" presId="urn:microsoft.com/office/officeart/2005/8/layout/hList7"/>
    <dgm:cxn modelId="{14BFFB44-92BB-4866-9290-4C7E99740A38}" type="presParOf" srcId="{6E216605-E7D9-4632-9BF1-83B9F888B700}" destId="{1016B0FC-0892-4048-8D0C-986666BFA4F9}" srcOrd="2" destOrd="0" presId="urn:microsoft.com/office/officeart/2005/8/layout/hList7"/>
    <dgm:cxn modelId="{5C46D1BD-3B33-4877-AB79-DE7F72A3A328}" type="presParOf" srcId="{6E216605-E7D9-4632-9BF1-83B9F888B700}" destId="{CD37C1BD-AFE3-43FD-A456-589AFFC1297E}" srcOrd="3" destOrd="0" presId="urn:microsoft.com/office/officeart/2005/8/layout/hList7"/>
    <dgm:cxn modelId="{B760DBCA-B0B6-4FE2-92D0-506831C522F1}" type="presParOf" srcId="{356DAF70-B096-44A7-B4C7-320E204C1C9B}" destId="{CDEA753C-15C4-4D8B-A672-E8BCB694CE81}" srcOrd="1" destOrd="0" presId="urn:microsoft.com/office/officeart/2005/8/layout/hList7"/>
    <dgm:cxn modelId="{0F61B8D8-140A-4472-8B7E-58B07A734526}" type="presParOf" srcId="{356DAF70-B096-44A7-B4C7-320E204C1C9B}" destId="{3639740B-C0C0-45E2-9E91-E59E662EAC56}" srcOrd="2" destOrd="0" presId="urn:microsoft.com/office/officeart/2005/8/layout/hList7"/>
    <dgm:cxn modelId="{7C243ACB-6E84-4AF5-BDD2-1C5976546D64}" type="presParOf" srcId="{3639740B-C0C0-45E2-9E91-E59E662EAC56}" destId="{3C16FF37-DC62-4C18-87CC-43F8548E4A67}" srcOrd="0" destOrd="0" presId="urn:microsoft.com/office/officeart/2005/8/layout/hList7"/>
    <dgm:cxn modelId="{6A507894-4D6C-4728-AD0B-CFE0E4B89D66}" type="presParOf" srcId="{3639740B-C0C0-45E2-9E91-E59E662EAC56}" destId="{A4007D52-091B-4A2B-9036-837C9A20A422}" srcOrd="1" destOrd="0" presId="urn:microsoft.com/office/officeart/2005/8/layout/hList7"/>
    <dgm:cxn modelId="{1AD40D87-0503-4B2C-B749-BCF940079413}" type="presParOf" srcId="{3639740B-C0C0-45E2-9E91-E59E662EAC56}" destId="{0FD2BFDC-B198-46C7-A910-BEC1C80C9E10}" srcOrd="2" destOrd="0" presId="urn:microsoft.com/office/officeart/2005/8/layout/hList7"/>
    <dgm:cxn modelId="{BE26345B-8CCF-48B5-9FF9-1F45E21729A8}" type="presParOf" srcId="{3639740B-C0C0-45E2-9E91-E59E662EAC56}" destId="{651A9839-6506-4851-AEDC-FFEB1A4418E7}" srcOrd="3" destOrd="0" presId="urn:microsoft.com/office/officeart/2005/8/layout/hList7"/>
    <dgm:cxn modelId="{ED359E4A-4BA5-48F1-973C-53D5F1FF54D0}" type="presParOf" srcId="{356DAF70-B096-44A7-B4C7-320E204C1C9B}" destId="{147FDF4A-ABDD-4028-BBC2-24C4BEA211AF}" srcOrd="3" destOrd="0" presId="urn:microsoft.com/office/officeart/2005/8/layout/hList7"/>
    <dgm:cxn modelId="{D1BAF2C2-D8E7-47D6-B19D-D858F825EA03}" type="presParOf" srcId="{356DAF70-B096-44A7-B4C7-320E204C1C9B}" destId="{5FCB524C-E5AE-4BCB-80DA-8B10D7FCA51E}" srcOrd="4" destOrd="0" presId="urn:microsoft.com/office/officeart/2005/8/layout/hList7"/>
    <dgm:cxn modelId="{19CCDE78-69B3-4E95-B6BA-961BD2B79270}" type="presParOf" srcId="{5FCB524C-E5AE-4BCB-80DA-8B10D7FCA51E}" destId="{78C053F5-E052-4AF9-85F0-0DE2B95A38EA}" srcOrd="0" destOrd="0" presId="urn:microsoft.com/office/officeart/2005/8/layout/hList7"/>
    <dgm:cxn modelId="{21C2A570-C394-4E47-BB9F-ED2E8FC2FE7A}" type="presParOf" srcId="{5FCB524C-E5AE-4BCB-80DA-8B10D7FCA51E}" destId="{778050B1-0ACF-4F3D-9DFB-C352F8FD8C04}" srcOrd="1" destOrd="0" presId="urn:microsoft.com/office/officeart/2005/8/layout/hList7"/>
    <dgm:cxn modelId="{2E10FC9A-0DE9-472F-AA3E-6D6255191D84}" type="presParOf" srcId="{5FCB524C-E5AE-4BCB-80DA-8B10D7FCA51E}" destId="{76E438B7-414D-46FB-BEC8-0D066DDFB228}" srcOrd="2" destOrd="0" presId="urn:microsoft.com/office/officeart/2005/8/layout/hList7"/>
    <dgm:cxn modelId="{4D84645B-2DF5-4058-A5F4-66E1FAF7462C}" type="presParOf" srcId="{5FCB524C-E5AE-4BCB-80DA-8B10D7FCA51E}" destId="{85013414-C084-45C6-B3B6-9213E4BA01CF}" srcOrd="3" destOrd="0" presId="urn:microsoft.com/office/officeart/2005/8/layout/hList7"/>
    <dgm:cxn modelId="{8F153401-044D-4080-954B-2894A8BDAA68}" type="presParOf" srcId="{356DAF70-B096-44A7-B4C7-320E204C1C9B}" destId="{8EDF6672-D78C-43DC-921A-28C7123CC1C3}" srcOrd="5" destOrd="0" presId="urn:microsoft.com/office/officeart/2005/8/layout/hList7"/>
    <dgm:cxn modelId="{A10CC0CB-A26B-4932-A08A-3CEEDD032B69}" type="presParOf" srcId="{356DAF70-B096-44A7-B4C7-320E204C1C9B}" destId="{C7049C72-E77F-40F5-BDAE-C3D085B978BC}" srcOrd="6" destOrd="0" presId="urn:microsoft.com/office/officeart/2005/8/layout/hList7"/>
    <dgm:cxn modelId="{50B3E941-0544-47F6-8AC3-A798F5F7E0A0}" type="presParOf" srcId="{C7049C72-E77F-40F5-BDAE-C3D085B978BC}" destId="{365605F6-B7AD-4567-BE25-33F3EB76A8C5}" srcOrd="0" destOrd="0" presId="urn:microsoft.com/office/officeart/2005/8/layout/hList7"/>
    <dgm:cxn modelId="{84B37682-BF4F-495D-B29D-EB942F1447B0}" type="presParOf" srcId="{C7049C72-E77F-40F5-BDAE-C3D085B978BC}" destId="{8C72008E-B15F-41E3-98CC-037DF3B8A290}" srcOrd="1" destOrd="0" presId="urn:microsoft.com/office/officeart/2005/8/layout/hList7"/>
    <dgm:cxn modelId="{A3C2D504-5791-4AA1-9021-924014A354D7}" type="presParOf" srcId="{C7049C72-E77F-40F5-BDAE-C3D085B978BC}" destId="{041CD2CA-21A6-4AFE-9891-7915382F6FEA}" srcOrd="2" destOrd="0" presId="urn:microsoft.com/office/officeart/2005/8/layout/hList7"/>
    <dgm:cxn modelId="{238C932E-AEC5-4BBA-A03B-DB1C921B1303}" type="presParOf" srcId="{C7049C72-E77F-40F5-BDAE-C3D085B978BC}" destId="{53130511-2439-4A7D-9B23-A732186FE8F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BD220E-41EF-4383-9283-2FCDD564051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0018D3D3-B789-4677-859C-1189225422FE}">
      <dgm:prSet phldrT="[Text]" custT="1"/>
      <dgm:spPr/>
      <dgm:t>
        <a:bodyPr/>
        <a:lstStyle/>
        <a:p>
          <a:r>
            <a:rPr lang="en-US" sz="3600" dirty="0" smtClean="0"/>
            <a:t>Start &amp; End Points</a:t>
          </a:r>
          <a:endParaRPr lang="en-US" sz="3600" dirty="0"/>
        </a:p>
      </dgm:t>
    </dgm:pt>
    <dgm:pt modelId="{7205C782-23EC-48AF-B66C-5A096718479D}" type="parTrans" cxnId="{FE913F0E-FAE8-4AD1-B46B-F65360835AFE}">
      <dgm:prSet/>
      <dgm:spPr/>
      <dgm:t>
        <a:bodyPr/>
        <a:lstStyle/>
        <a:p>
          <a:endParaRPr lang="en-US"/>
        </a:p>
      </dgm:t>
    </dgm:pt>
    <dgm:pt modelId="{69477CD0-73C0-431F-BF33-20EA9EF6D472}" type="sibTrans" cxnId="{FE913F0E-FAE8-4AD1-B46B-F65360835AFE}">
      <dgm:prSet/>
      <dgm:spPr/>
      <dgm:t>
        <a:bodyPr/>
        <a:lstStyle/>
        <a:p>
          <a:endParaRPr lang="en-US"/>
        </a:p>
      </dgm:t>
    </dgm:pt>
    <dgm:pt modelId="{563C61DB-C658-49FD-8DF5-E7EC28D86A30}">
      <dgm:prSet phldrT="[Text]" custT="1"/>
      <dgm:spPr/>
      <dgm:t>
        <a:bodyPr/>
        <a:lstStyle/>
        <a:p>
          <a:r>
            <a:rPr lang="en-US" sz="3600" dirty="0" smtClean="0"/>
            <a:t>Time </a:t>
          </a:r>
          <a:r>
            <a:rPr lang="en-US" sz="3600" smtClean="0"/>
            <a:t>of Day</a:t>
          </a:r>
          <a:endParaRPr lang="en-US" sz="3600" dirty="0"/>
        </a:p>
      </dgm:t>
    </dgm:pt>
    <dgm:pt modelId="{5F9B7DA8-BA39-44A1-ADD7-6038794F3CBF}" type="parTrans" cxnId="{62720D58-C5F7-4B6C-9B2F-A9C15F2B8A3A}">
      <dgm:prSet/>
      <dgm:spPr/>
      <dgm:t>
        <a:bodyPr/>
        <a:lstStyle/>
        <a:p>
          <a:endParaRPr lang="en-US"/>
        </a:p>
      </dgm:t>
    </dgm:pt>
    <dgm:pt modelId="{7D5A9851-DC95-422E-9F91-2F7F8382A707}" type="sibTrans" cxnId="{62720D58-C5F7-4B6C-9B2F-A9C15F2B8A3A}">
      <dgm:prSet/>
      <dgm:spPr/>
      <dgm:t>
        <a:bodyPr/>
        <a:lstStyle/>
        <a:p>
          <a:endParaRPr lang="en-US"/>
        </a:p>
      </dgm:t>
    </dgm:pt>
    <dgm:pt modelId="{89781AF6-2DD2-45A5-866C-495BFD39746E}">
      <dgm:prSet phldrT="[Text]"/>
      <dgm:spPr/>
      <dgm:t>
        <a:bodyPr/>
        <a:lstStyle/>
        <a:p>
          <a:r>
            <a:rPr lang="en-US" dirty="0" smtClean="0"/>
            <a:t>Value of Time</a:t>
          </a:r>
          <a:endParaRPr lang="en-US" dirty="0"/>
        </a:p>
      </dgm:t>
    </dgm:pt>
    <dgm:pt modelId="{4682F4EB-5B18-4E10-896B-4236A6CAF704}" type="parTrans" cxnId="{CE528E2A-ADDA-4077-AF5E-EF13A4A28FE4}">
      <dgm:prSet/>
      <dgm:spPr/>
      <dgm:t>
        <a:bodyPr/>
        <a:lstStyle/>
        <a:p>
          <a:endParaRPr lang="en-US"/>
        </a:p>
      </dgm:t>
    </dgm:pt>
    <dgm:pt modelId="{04A31B37-269D-491E-B695-0A68E0B5FC86}" type="sibTrans" cxnId="{CE528E2A-ADDA-4077-AF5E-EF13A4A28FE4}">
      <dgm:prSet/>
      <dgm:spPr/>
      <dgm:t>
        <a:bodyPr/>
        <a:lstStyle/>
        <a:p>
          <a:endParaRPr lang="en-US"/>
        </a:p>
      </dgm:t>
    </dgm:pt>
    <dgm:pt modelId="{AD3F1FB0-EAD8-48F5-AAAF-5AB6BB0658D6}">
      <dgm:prSet phldrT="[Text]"/>
      <dgm:spPr/>
      <dgm:t>
        <a:bodyPr/>
        <a:lstStyle/>
        <a:p>
          <a:r>
            <a:rPr lang="en-US" smtClean="0"/>
            <a:t>Restaurants to Consider</a:t>
          </a:r>
          <a:endParaRPr lang="en-US" dirty="0"/>
        </a:p>
      </dgm:t>
    </dgm:pt>
    <dgm:pt modelId="{7603353D-A3A9-4410-AFD6-EC87D4B3693B}" type="parTrans" cxnId="{3EA45B72-DF1F-457E-A62C-CFD142946695}">
      <dgm:prSet/>
      <dgm:spPr/>
      <dgm:t>
        <a:bodyPr/>
        <a:lstStyle/>
        <a:p>
          <a:endParaRPr lang="en-US"/>
        </a:p>
      </dgm:t>
    </dgm:pt>
    <dgm:pt modelId="{C87FCE40-5734-485A-921B-9E6F3087ABB3}" type="sibTrans" cxnId="{3EA45B72-DF1F-457E-A62C-CFD142946695}">
      <dgm:prSet/>
      <dgm:spPr/>
      <dgm:t>
        <a:bodyPr/>
        <a:lstStyle/>
        <a:p>
          <a:endParaRPr lang="en-US"/>
        </a:p>
      </dgm:t>
    </dgm:pt>
    <dgm:pt modelId="{DCF2BC9A-C055-4DEE-B75B-3092A0922414}">
      <dgm:prSet phldrT="[Text]" custT="1"/>
      <dgm:spPr/>
      <dgm:t>
        <a:bodyPr/>
        <a:lstStyle/>
        <a:p>
          <a:r>
            <a:rPr lang="en-US" sz="3600" smtClean="0"/>
            <a:t>Size </a:t>
          </a:r>
          <a:r>
            <a:rPr lang="en-US" sz="3600" dirty="0" smtClean="0"/>
            <a:t>of Stomach</a:t>
          </a:r>
          <a:endParaRPr lang="en-US" sz="3600" dirty="0"/>
        </a:p>
      </dgm:t>
    </dgm:pt>
    <dgm:pt modelId="{81737337-CC59-4078-A93A-F50EFFD7808C}" type="sibTrans" cxnId="{065737B0-44F0-4B7E-8EC1-B27BFA1CA693}">
      <dgm:prSet/>
      <dgm:spPr/>
      <dgm:t>
        <a:bodyPr/>
        <a:lstStyle/>
        <a:p>
          <a:endParaRPr lang="en-US"/>
        </a:p>
      </dgm:t>
    </dgm:pt>
    <dgm:pt modelId="{083B4EA6-5815-47AD-8CAB-AC67B7163203}" type="parTrans" cxnId="{065737B0-44F0-4B7E-8EC1-B27BFA1CA693}">
      <dgm:prSet/>
      <dgm:spPr/>
      <dgm:t>
        <a:bodyPr/>
        <a:lstStyle/>
        <a:p>
          <a:endParaRPr lang="en-US"/>
        </a:p>
      </dgm:t>
    </dgm:pt>
    <dgm:pt modelId="{4ED3419B-704C-4050-B749-DBEC17FD8EE2}" type="pres">
      <dgm:prSet presAssocID="{93BD220E-41EF-4383-9283-2FCDD5640510}" presName="linearFlow" presStyleCnt="0">
        <dgm:presLayoutVars>
          <dgm:dir/>
          <dgm:resizeHandles val="exact"/>
        </dgm:presLayoutVars>
      </dgm:prSet>
      <dgm:spPr/>
    </dgm:pt>
    <dgm:pt modelId="{8B4D0A85-D1CA-4B97-A775-924539D6126B}" type="pres">
      <dgm:prSet presAssocID="{0018D3D3-B789-4677-859C-1189225422FE}" presName="composite" presStyleCnt="0"/>
      <dgm:spPr/>
    </dgm:pt>
    <dgm:pt modelId="{F77672A9-DB62-441B-8D8C-0E7CEAC5F7B4}" type="pres">
      <dgm:prSet presAssocID="{0018D3D3-B789-4677-859C-1189225422FE}" presName="imgShp" presStyleLbl="fgImgPlace1" presStyleIdx="0" presStyleCnt="5" custLinFactY="190396" custLinFactNeighborY="2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17B38AF-C8C4-47E7-A578-C98F310AB2FC}" type="pres">
      <dgm:prSet presAssocID="{0018D3D3-B789-4677-859C-1189225422FE}" presName="txShp" presStyleLbl="node1" presStyleIdx="0" presStyleCnt="5" custLinFactY="190396" custLinFactNeighborY="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A7CE0A-5F4C-454D-98EC-5CF832BCBCFB}" type="pres">
      <dgm:prSet presAssocID="{69477CD0-73C0-431F-BF33-20EA9EF6D472}" presName="spacing" presStyleCnt="0"/>
      <dgm:spPr/>
    </dgm:pt>
    <dgm:pt modelId="{40DAB605-08C8-4E04-9CDE-B6F8E027E084}" type="pres">
      <dgm:prSet presAssocID="{563C61DB-C658-49FD-8DF5-E7EC28D86A30}" presName="composite" presStyleCnt="0"/>
      <dgm:spPr/>
    </dgm:pt>
    <dgm:pt modelId="{B55040C8-B53C-4FE4-808E-5D2A28785CF6}" type="pres">
      <dgm:prSet presAssocID="{563C61DB-C658-49FD-8DF5-E7EC28D86A30}" presName="imgShp" presStyleLbl="fgImgPlace1" presStyleIdx="1" presStyleCnt="5" custLinFactY="39404" custLinFactNeighborY="10000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25298E5-411D-46CA-AA02-FBD13D0DDB78}" type="pres">
      <dgm:prSet presAssocID="{563C61DB-C658-49FD-8DF5-E7EC28D86A30}" presName="txShp" presStyleLbl="node1" presStyleIdx="1" presStyleCnt="5" custLinFactY="4099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AF4B32-DA09-4D2C-96E9-4509DFC46B2B}" type="pres">
      <dgm:prSet presAssocID="{7D5A9851-DC95-422E-9F91-2F7F8382A707}" presName="spacing" presStyleCnt="0"/>
      <dgm:spPr/>
    </dgm:pt>
    <dgm:pt modelId="{E1E6C657-F420-45CE-88A7-824746FCAC5C}" type="pres">
      <dgm:prSet presAssocID="{DCF2BC9A-C055-4DEE-B75B-3092A0922414}" presName="composite" presStyleCnt="0"/>
      <dgm:spPr/>
    </dgm:pt>
    <dgm:pt modelId="{499CD176-92F5-4757-8F51-98F70F151FD1}" type="pres">
      <dgm:prSet presAssocID="{DCF2BC9A-C055-4DEE-B75B-3092A0922414}" presName="imgShp" presStyleLbl="fgImgPlace1" presStyleIdx="2" presStyleCnt="5" custLinFactY="-6805" custLinFactNeighborY="-10000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47E1DD28-0C00-4B45-A869-AE8CC8662275}" type="pres">
      <dgm:prSet presAssocID="{DCF2BC9A-C055-4DEE-B75B-3092A0922414}" presName="txShp" presStyleLbl="node1" presStyleIdx="2" presStyleCnt="5" custLinFactY="-6805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D4C38C-59DD-4FCD-BB35-26C419C74455}" type="pres">
      <dgm:prSet presAssocID="{81737337-CC59-4078-A93A-F50EFFD7808C}" presName="spacing" presStyleCnt="0"/>
      <dgm:spPr/>
    </dgm:pt>
    <dgm:pt modelId="{239A5E63-DA06-45F3-BB92-67B8833C8D35}" type="pres">
      <dgm:prSet presAssocID="{89781AF6-2DD2-45A5-866C-495BFD39746E}" presName="composite" presStyleCnt="0"/>
      <dgm:spPr/>
    </dgm:pt>
    <dgm:pt modelId="{B00B26FD-EFCC-46A6-ABAF-9FAD960359EC}" type="pres">
      <dgm:prSet presAssocID="{89781AF6-2DD2-45A5-866C-495BFD39746E}" presName="imgShp" presStyleLbl="fgImgPlace1" presStyleIdx="3" presStyleCnt="5" custLinFactY="22356" custLinFactNeighborY="10000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1C3DE3F-D7B2-4ECC-B050-6168C0DBC4AF}" type="pres">
      <dgm:prSet presAssocID="{89781AF6-2DD2-45A5-866C-495BFD39746E}" presName="txShp" presStyleLbl="node1" presStyleIdx="3" presStyleCnt="5" custLinFactY="22356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0A23EC-878D-42EB-BFDB-30187247BCDB}" type="pres">
      <dgm:prSet presAssocID="{04A31B37-269D-491E-B695-0A68E0B5FC86}" presName="spacing" presStyleCnt="0"/>
      <dgm:spPr/>
    </dgm:pt>
    <dgm:pt modelId="{583F53EC-3B6A-41E3-B257-5AD7482B9BF4}" type="pres">
      <dgm:prSet presAssocID="{AD3F1FB0-EAD8-48F5-AAAF-5AB6BB0658D6}" presName="composite" presStyleCnt="0"/>
      <dgm:spPr/>
    </dgm:pt>
    <dgm:pt modelId="{FD51A77C-9F5A-4F84-B881-052B99A8E5E3}" type="pres">
      <dgm:prSet presAssocID="{AD3F1FB0-EAD8-48F5-AAAF-5AB6BB0658D6}" presName="imgShp" presStyleLbl="fgImgPlace1" presStyleIdx="4" presStyleCnt="5" custLinFactY="-200000" custLinFactNeighborY="-286054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2C13D017-AC2A-449D-8856-CB7B94E7F180}" type="pres">
      <dgm:prSet presAssocID="{AD3F1FB0-EAD8-48F5-AAAF-5AB6BB0658D6}" presName="txShp" presStyleLbl="node1" presStyleIdx="4" presStyleCnt="5" custLinFactY="-200000" custLinFactNeighborY="-2860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528E2A-ADDA-4077-AF5E-EF13A4A28FE4}" srcId="{93BD220E-41EF-4383-9283-2FCDD5640510}" destId="{89781AF6-2DD2-45A5-866C-495BFD39746E}" srcOrd="3" destOrd="0" parTransId="{4682F4EB-5B18-4E10-896B-4236A6CAF704}" sibTransId="{04A31B37-269D-491E-B695-0A68E0B5FC86}"/>
    <dgm:cxn modelId="{3EA45B72-DF1F-457E-A62C-CFD142946695}" srcId="{93BD220E-41EF-4383-9283-2FCDD5640510}" destId="{AD3F1FB0-EAD8-48F5-AAAF-5AB6BB0658D6}" srcOrd="4" destOrd="0" parTransId="{7603353D-A3A9-4410-AFD6-EC87D4B3693B}" sibTransId="{C87FCE40-5734-485A-921B-9E6F3087ABB3}"/>
    <dgm:cxn modelId="{065737B0-44F0-4B7E-8EC1-B27BFA1CA693}" srcId="{93BD220E-41EF-4383-9283-2FCDD5640510}" destId="{DCF2BC9A-C055-4DEE-B75B-3092A0922414}" srcOrd="2" destOrd="0" parTransId="{083B4EA6-5815-47AD-8CAB-AC67B7163203}" sibTransId="{81737337-CC59-4078-A93A-F50EFFD7808C}"/>
    <dgm:cxn modelId="{FE913F0E-FAE8-4AD1-B46B-F65360835AFE}" srcId="{93BD220E-41EF-4383-9283-2FCDD5640510}" destId="{0018D3D3-B789-4677-859C-1189225422FE}" srcOrd="0" destOrd="0" parTransId="{7205C782-23EC-48AF-B66C-5A096718479D}" sibTransId="{69477CD0-73C0-431F-BF33-20EA9EF6D472}"/>
    <dgm:cxn modelId="{B4476420-8CB0-43D1-B8E1-A347951C12E3}" type="presOf" srcId="{563C61DB-C658-49FD-8DF5-E7EC28D86A30}" destId="{325298E5-411D-46CA-AA02-FBD13D0DDB78}" srcOrd="0" destOrd="0" presId="urn:microsoft.com/office/officeart/2005/8/layout/vList3"/>
    <dgm:cxn modelId="{62720D58-C5F7-4B6C-9B2F-A9C15F2B8A3A}" srcId="{93BD220E-41EF-4383-9283-2FCDD5640510}" destId="{563C61DB-C658-49FD-8DF5-E7EC28D86A30}" srcOrd="1" destOrd="0" parTransId="{5F9B7DA8-BA39-44A1-ADD7-6038794F3CBF}" sibTransId="{7D5A9851-DC95-422E-9F91-2F7F8382A707}"/>
    <dgm:cxn modelId="{6C3C5C20-5984-47E8-8179-C205B783B09A}" type="presOf" srcId="{89781AF6-2DD2-45A5-866C-495BFD39746E}" destId="{81C3DE3F-D7B2-4ECC-B050-6168C0DBC4AF}" srcOrd="0" destOrd="0" presId="urn:microsoft.com/office/officeart/2005/8/layout/vList3"/>
    <dgm:cxn modelId="{76B353F0-B3CC-40FB-8C4C-C49850BC6E81}" type="presOf" srcId="{0018D3D3-B789-4677-859C-1189225422FE}" destId="{F17B38AF-C8C4-47E7-A578-C98F310AB2FC}" srcOrd="0" destOrd="0" presId="urn:microsoft.com/office/officeart/2005/8/layout/vList3"/>
    <dgm:cxn modelId="{15F569DF-0A52-4A3C-9FBD-1FF30C906480}" type="presOf" srcId="{DCF2BC9A-C055-4DEE-B75B-3092A0922414}" destId="{47E1DD28-0C00-4B45-A869-AE8CC8662275}" srcOrd="0" destOrd="0" presId="urn:microsoft.com/office/officeart/2005/8/layout/vList3"/>
    <dgm:cxn modelId="{F170E404-BF22-4DB3-B888-42001B2FB598}" type="presOf" srcId="{93BD220E-41EF-4383-9283-2FCDD5640510}" destId="{4ED3419B-704C-4050-B749-DBEC17FD8EE2}" srcOrd="0" destOrd="0" presId="urn:microsoft.com/office/officeart/2005/8/layout/vList3"/>
    <dgm:cxn modelId="{B9FF373A-EB08-4DFC-AC24-B757B04D77FF}" type="presOf" srcId="{AD3F1FB0-EAD8-48F5-AAAF-5AB6BB0658D6}" destId="{2C13D017-AC2A-449D-8856-CB7B94E7F180}" srcOrd="0" destOrd="0" presId="urn:microsoft.com/office/officeart/2005/8/layout/vList3"/>
    <dgm:cxn modelId="{CB88C3E1-5037-4DE3-8320-8219B87E0C0F}" type="presParOf" srcId="{4ED3419B-704C-4050-B749-DBEC17FD8EE2}" destId="{8B4D0A85-D1CA-4B97-A775-924539D6126B}" srcOrd="0" destOrd="0" presId="urn:microsoft.com/office/officeart/2005/8/layout/vList3"/>
    <dgm:cxn modelId="{475C4F89-58C0-47E0-AE4B-70ADA0C412A4}" type="presParOf" srcId="{8B4D0A85-D1CA-4B97-A775-924539D6126B}" destId="{F77672A9-DB62-441B-8D8C-0E7CEAC5F7B4}" srcOrd="0" destOrd="0" presId="urn:microsoft.com/office/officeart/2005/8/layout/vList3"/>
    <dgm:cxn modelId="{E7C8F79F-90D7-4CCF-8F43-80C2F62A506F}" type="presParOf" srcId="{8B4D0A85-D1CA-4B97-A775-924539D6126B}" destId="{F17B38AF-C8C4-47E7-A578-C98F310AB2FC}" srcOrd="1" destOrd="0" presId="urn:microsoft.com/office/officeart/2005/8/layout/vList3"/>
    <dgm:cxn modelId="{F2DB32EF-B22E-4780-8A79-EBAA41C36B3D}" type="presParOf" srcId="{4ED3419B-704C-4050-B749-DBEC17FD8EE2}" destId="{7DA7CE0A-5F4C-454D-98EC-5CF832BCBCFB}" srcOrd="1" destOrd="0" presId="urn:microsoft.com/office/officeart/2005/8/layout/vList3"/>
    <dgm:cxn modelId="{70836D1B-8446-44DF-9D87-0D5C9385479A}" type="presParOf" srcId="{4ED3419B-704C-4050-B749-DBEC17FD8EE2}" destId="{40DAB605-08C8-4E04-9CDE-B6F8E027E084}" srcOrd="2" destOrd="0" presId="urn:microsoft.com/office/officeart/2005/8/layout/vList3"/>
    <dgm:cxn modelId="{160C4FC8-5BC3-4399-8F4F-926F4AEBC65B}" type="presParOf" srcId="{40DAB605-08C8-4E04-9CDE-B6F8E027E084}" destId="{B55040C8-B53C-4FE4-808E-5D2A28785CF6}" srcOrd="0" destOrd="0" presId="urn:microsoft.com/office/officeart/2005/8/layout/vList3"/>
    <dgm:cxn modelId="{26928ACE-5B2F-4D85-8E9E-FFC959AC6474}" type="presParOf" srcId="{40DAB605-08C8-4E04-9CDE-B6F8E027E084}" destId="{325298E5-411D-46CA-AA02-FBD13D0DDB78}" srcOrd="1" destOrd="0" presId="urn:microsoft.com/office/officeart/2005/8/layout/vList3"/>
    <dgm:cxn modelId="{30A953DD-8B4A-4E92-9CA0-854953736981}" type="presParOf" srcId="{4ED3419B-704C-4050-B749-DBEC17FD8EE2}" destId="{B1AF4B32-DA09-4D2C-96E9-4509DFC46B2B}" srcOrd="3" destOrd="0" presId="urn:microsoft.com/office/officeart/2005/8/layout/vList3"/>
    <dgm:cxn modelId="{5CB37ABC-A2A6-498F-8844-8751681C62C2}" type="presParOf" srcId="{4ED3419B-704C-4050-B749-DBEC17FD8EE2}" destId="{E1E6C657-F420-45CE-88A7-824746FCAC5C}" srcOrd="4" destOrd="0" presId="urn:microsoft.com/office/officeart/2005/8/layout/vList3"/>
    <dgm:cxn modelId="{2330CF72-AB84-4576-9F76-BD2556657E77}" type="presParOf" srcId="{E1E6C657-F420-45CE-88A7-824746FCAC5C}" destId="{499CD176-92F5-4757-8F51-98F70F151FD1}" srcOrd="0" destOrd="0" presId="urn:microsoft.com/office/officeart/2005/8/layout/vList3"/>
    <dgm:cxn modelId="{7DB8B8F1-0768-403A-B51C-8F2BFEDE0D2B}" type="presParOf" srcId="{E1E6C657-F420-45CE-88A7-824746FCAC5C}" destId="{47E1DD28-0C00-4B45-A869-AE8CC8662275}" srcOrd="1" destOrd="0" presId="urn:microsoft.com/office/officeart/2005/8/layout/vList3"/>
    <dgm:cxn modelId="{CFB1C5A8-241F-4C42-BAC3-5E3D2CFE2632}" type="presParOf" srcId="{4ED3419B-704C-4050-B749-DBEC17FD8EE2}" destId="{62D4C38C-59DD-4FCD-BB35-26C419C74455}" srcOrd="5" destOrd="0" presId="urn:microsoft.com/office/officeart/2005/8/layout/vList3"/>
    <dgm:cxn modelId="{8581332D-00EE-4668-A329-A3BB1C1F274C}" type="presParOf" srcId="{4ED3419B-704C-4050-B749-DBEC17FD8EE2}" destId="{239A5E63-DA06-45F3-BB92-67B8833C8D35}" srcOrd="6" destOrd="0" presId="urn:microsoft.com/office/officeart/2005/8/layout/vList3"/>
    <dgm:cxn modelId="{DC7E02A3-E1D7-4C78-8744-DE3D0A793C87}" type="presParOf" srcId="{239A5E63-DA06-45F3-BB92-67B8833C8D35}" destId="{B00B26FD-EFCC-46A6-ABAF-9FAD960359EC}" srcOrd="0" destOrd="0" presId="urn:microsoft.com/office/officeart/2005/8/layout/vList3"/>
    <dgm:cxn modelId="{EA6F9FCA-A21D-4B54-9155-CF223FF6871D}" type="presParOf" srcId="{239A5E63-DA06-45F3-BB92-67B8833C8D35}" destId="{81C3DE3F-D7B2-4ECC-B050-6168C0DBC4AF}" srcOrd="1" destOrd="0" presId="urn:microsoft.com/office/officeart/2005/8/layout/vList3"/>
    <dgm:cxn modelId="{9385256E-147D-4ECB-8A7B-C3676A889F43}" type="presParOf" srcId="{4ED3419B-704C-4050-B749-DBEC17FD8EE2}" destId="{630A23EC-878D-42EB-BFDB-30187247BCDB}" srcOrd="7" destOrd="0" presId="urn:microsoft.com/office/officeart/2005/8/layout/vList3"/>
    <dgm:cxn modelId="{97DD4E5B-E5E7-461C-8515-4D2B9FA12DC9}" type="presParOf" srcId="{4ED3419B-704C-4050-B749-DBEC17FD8EE2}" destId="{583F53EC-3B6A-41E3-B257-5AD7482B9BF4}" srcOrd="8" destOrd="0" presId="urn:microsoft.com/office/officeart/2005/8/layout/vList3"/>
    <dgm:cxn modelId="{74897D80-8759-4BA2-A9C8-15F7AE043997}" type="presParOf" srcId="{583F53EC-3B6A-41E3-B257-5AD7482B9BF4}" destId="{FD51A77C-9F5A-4F84-B881-052B99A8E5E3}" srcOrd="0" destOrd="0" presId="urn:microsoft.com/office/officeart/2005/8/layout/vList3"/>
    <dgm:cxn modelId="{57AC42CC-D65A-43CB-960A-0DB50A78233A}" type="presParOf" srcId="{583F53EC-3B6A-41E3-B257-5AD7482B9BF4}" destId="{2C13D017-AC2A-449D-8856-CB7B94E7F18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3E7386-4C4F-47A8-8EA6-93CE7BDED4E0}">
      <dsp:nvSpPr>
        <dsp:cNvPr id="0" name=""/>
        <dsp:cNvSpPr/>
      </dsp:nvSpPr>
      <dsp:spPr>
        <a:xfrm>
          <a:off x="8" y="0"/>
          <a:ext cx="2085677" cy="5257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The Cheeseburger </a:t>
          </a:r>
          <a:r>
            <a:rPr lang="en-US" sz="1600" kern="1200" dirty="0" smtClean="0"/>
            <a:t>(Burger Joint at          Le Parker Meridien)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8" y="2103120"/>
        <a:ext cx="2085677" cy="2103120"/>
      </dsp:txXfrm>
    </dsp:sp>
    <dsp:sp modelId="{CD37C1BD-AFE3-43FD-A456-589AFFC1297E}">
      <dsp:nvSpPr>
        <dsp:cNvPr id="0" name=""/>
        <dsp:cNvSpPr/>
      </dsp:nvSpPr>
      <dsp:spPr>
        <a:xfrm>
          <a:off x="169404" y="315468"/>
          <a:ext cx="1750847" cy="175084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6FF37-DC62-4C18-87CC-43F8548E4A67}">
      <dsp:nvSpPr>
        <dsp:cNvPr id="0" name=""/>
        <dsp:cNvSpPr/>
      </dsp:nvSpPr>
      <dsp:spPr>
        <a:xfrm>
          <a:off x="2150237" y="0"/>
          <a:ext cx="2085677" cy="5257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The Bistro Burger   </a:t>
          </a:r>
          <a:r>
            <a:rPr lang="en-US" sz="2000" kern="1200" dirty="0" smtClean="0"/>
            <a:t>Corner Bistro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2150237" y="2103120"/>
        <a:ext cx="2085677" cy="2103120"/>
      </dsp:txXfrm>
    </dsp:sp>
    <dsp:sp modelId="{651A9839-6506-4851-AEDC-FFEB1A4418E7}">
      <dsp:nvSpPr>
        <dsp:cNvPr id="0" name=""/>
        <dsp:cNvSpPr/>
      </dsp:nvSpPr>
      <dsp:spPr>
        <a:xfrm>
          <a:off x="2317652" y="315468"/>
          <a:ext cx="1750847" cy="175084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053F5-E052-4AF9-85F0-0DE2B95A38EA}">
      <dsp:nvSpPr>
        <dsp:cNvPr id="0" name=""/>
        <dsp:cNvSpPr/>
      </dsp:nvSpPr>
      <dsp:spPr>
        <a:xfrm>
          <a:off x="4298485" y="0"/>
          <a:ext cx="2085677" cy="5257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The </a:t>
          </a:r>
          <a:r>
            <a:rPr lang="en-US" sz="2000" b="1" kern="1200" dirty="0" err="1" smtClean="0"/>
            <a:t>Eastsider</a:t>
          </a:r>
          <a:r>
            <a:rPr lang="en-US" sz="2000" b="1" kern="1200" dirty="0" smtClean="0"/>
            <a:t> </a:t>
          </a:r>
          <a:r>
            <a:rPr lang="en-US" sz="2000" kern="1200" dirty="0" smtClean="0"/>
            <a:t>Paul’s “</a:t>
          </a:r>
          <a:r>
            <a:rPr lang="en-US" sz="2000" kern="1200" dirty="0" err="1" smtClean="0"/>
            <a:t>Da</a:t>
          </a:r>
          <a:r>
            <a:rPr lang="en-US" sz="2000" kern="1200" dirty="0" smtClean="0"/>
            <a:t> Burger Joint”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4298485" y="2103120"/>
        <a:ext cx="2085677" cy="2103120"/>
      </dsp:txXfrm>
    </dsp:sp>
    <dsp:sp modelId="{85013414-C084-45C6-B3B6-9213E4BA01CF}">
      <dsp:nvSpPr>
        <dsp:cNvPr id="0" name=""/>
        <dsp:cNvSpPr/>
      </dsp:nvSpPr>
      <dsp:spPr>
        <a:xfrm>
          <a:off x="4465900" y="315468"/>
          <a:ext cx="1750847" cy="175084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5605F6-B7AD-4567-BE25-33F3EB76A8C5}">
      <dsp:nvSpPr>
        <dsp:cNvPr id="0" name=""/>
        <dsp:cNvSpPr/>
      </dsp:nvSpPr>
      <dsp:spPr>
        <a:xfrm>
          <a:off x="6446732" y="0"/>
          <a:ext cx="2085677" cy="52578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The Common Burger       </a:t>
          </a:r>
          <a:r>
            <a:rPr lang="en-US" sz="2000" kern="1200" dirty="0" smtClean="0"/>
            <a:t>West 3</a:t>
          </a:r>
          <a:r>
            <a:rPr lang="en-US" sz="2000" kern="1200" baseline="30000" dirty="0" smtClean="0"/>
            <a:t>rd</a:t>
          </a:r>
          <a:r>
            <a:rPr lang="en-US" sz="2000" kern="1200" dirty="0" smtClean="0"/>
            <a:t> Common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6446732" y="2103120"/>
        <a:ext cx="2085677" cy="2103120"/>
      </dsp:txXfrm>
    </dsp:sp>
    <dsp:sp modelId="{53130511-2439-4A7D-9B23-A732186FE8FE}">
      <dsp:nvSpPr>
        <dsp:cNvPr id="0" name=""/>
        <dsp:cNvSpPr/>
      </dsp:nvSpPr>
      <dsp:spPr>
        <a:xfrm>
          <a:off x="6614147" y="315468"/>
          <a:ext cx="1750847" cy="175084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CD457A-6166-41DA-A99D-F2AE51897BAA}">
      <dsp:nvSpPr>
        <dsp:cNvPr id="0" name=""/>
        <dsp:cNvSpPr/>
      </dsp:nvSpPr>
      <dsp:spPr>
        <a:xfrm flipH="1">
          <a:off x="3872105" y="4469130"/>
          <a:ext cx="790189" cy="78867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7B38AF-C8C4-47E7-A578-C98F310AB2FC}">
      <dsp:nvSpPr>
        <dsp:cNvPr id="0" name=""/>
        <dsp:cNvSpPr/>
      </dsp:nvSpPr>
      <dsp:spPr>
        <a:xfrm rot="10800000">
          <a:off x="1437249" y="3111503"/>
          <a:ext cx="4915281" cy="7967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349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Start &amp; End Points</a:t>
          </a:r>
          <a:endParaRPr lang="en-US" sz="3600" kern="1200" dirty="0"/>
        </a:p>
      </dsp:txBody>
      <dsp:txXfrm rot="10800000">
        <a:off x="1437249" y="3111503"/>
        <a:ext cx="4915281" cy="796758"/>
      </dsp:txXfrm>
    </dsp:sp>
    <dsp:sp modelId="{F77672A9-DB62-441B-8D8C-0E7CEAC5F7B4}">
      <dsp:nvSpPr>
        <dsp:cNvPr id="0" name=""/>
        <dsp:cNvSpPr/>
      </dsp:nvSpPr>
      <dsp:spPr>
        <a:xfrm>
          <a:off x="1038869" y="3111503"/>
          <a:ext cx="796758" cy="79675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5298E5-411D-46CA-AA02-FBD13D0DDB78}">
      <dsp:nvSpPr>
        <dsp:cNvPr id="0" name=""/>
        <dsp:cNvSpPr/>
      </dsp:nvSpPr>
      <dsp:spPr>
        <a:xfrm rot="10800000">
          <a:off x="1437249" y="2158999"/>
          <a:ext cx="4915281" cy="7967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349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Time </a:t>
          </a:r>
          <a:r>
            <a:rPr lang="en-US" sz="3600" kern="1200" smtClean="0"/>
            <a:t>of Day</a:t>
          </a:r>
          <a:endParaRPr lang="en-US" sz="3600" kern="1200" dirty="0"/>
        </a:p>
      </dsp:txBody>
      <dsp:txXfrm rot="10800000">
        <a:off x="1437249" y="2158999"/>
        <a:ext cx="4915281" cy="796758"/>
      </dsp:txXfrm>
    </dsp:sp>
    <dsp:sp modelId="{B55040C8-B53C-4FE4-808E-5D2A28785CF6}">
      <dsp:nvSpPr>
        <dsp:cNvPr id="0" name=""/>
        <dsp:cNvSpPr/>
      </dsp:nvSpPr>
      <dsp:spPr>
        <a:xfrm>
          <a:off x="1038869" y="2146299"/>
          <a:ext cx="796758" cy="79675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E1DD28-0C00-4B45-A869-AE8CC8662275}">
      <dsp:nvSpPr>
        <dsp:cNvPr id="0" name=""/>
        <dsp:cNvSpPr/>
      </dsp:nvSpPr>
      <dsp:spPr>
        <a:xfrm rot="10800000">
          <a:off x="1437249" y="1219204"/>
          <a:ext cx="4915281" cy="7967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349" tIns="137160" rIns="256032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smtClean="0"/>
            <a:t>Size </a:t>
          </a:r>
          <a:r>
            <a:rPr lang="en-US" sz="3600" kern="1200" dirty="0" smtClean="0"/>
            <a:t>of Stomach</a:t>
          </a:r>
          <a:endParaRPr lang="en-US" sz="3600" kern="1200" dirty="0"/>
        </a:p>
      </dsp:txBody>
      <dsp:txXfrm rot="10800000">
        <a:off x="1437249" y="1219204"/>
        <a:ext cx="4915281" cy="796758"/>
      </dsp:txXfrm>
    </dsp:sp>
    <dsp:sp modelId="{499CD176-92F5-4757-8F51-98F70F151FD1}">
      <dsp:nvSpPr>
        <dsp:cNvPr id="0" name=""/>
        <dsp:cNvSpPr/>
      </dsp:nvSpPr>
      <dsp:spPr>
        <a:xfrm>
          <a:off x="1038869" y="1219204"/>
          <a:ext cx="796758" cy="796758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C3DE3F-D7B2-4ECC-B050-6168C0DBC4AF}">
      <dsp:nvSpPr>
        <dsp:cNvPr id="0" name=""/>
        <dsp:cNvSpPr/>
      </dsp:nvSpPr>
      <dsp:spPr>
        <a:xfrm rot="10800000">
          <a:off x="1437249" y="4079662"/>
          <a:ext cx="4915281" cy="7967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349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Value of Time</a:t>
          </a:r>
          <a:endParaRPr lang="en-US" sz="3200" kern="1200" dirty="0"/>
        </a:p>
      </dsp:txBody>
      <dsp:txXfrm rot="10800000">
        <a:off x="1437249" y="4079662"/>
        <a:ext cx="4915281" cy="796758"/>
      </dsp:txXfrm>
    </dsp:sp>
    <dsp:sp modelId="{B00B26FD-EFCC-46A6-ABAF-9FAD960359EC}">
      <dsp:nvSpPr>
        <dsp:cNvPr id="0" name=""/>
        <dsp:cNvSpPr/>
      </dsp:nvSpPr>
      <dsp:spPr>
        <a:xfrm>
          <a:off x="1038869" y="4079662"/>
          <a:ext cx="796758" cy="796758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13D017-AC2A-449D-8856-CB7B94E7F180}">
      <dsp:nvSpPr>
        <dsp:cNvPr id="0" name=""/>
        <dsp:cNvSpPr/>
      </dsp:nvSpPr>
      <dsp:spPr>
        <a:xfrm rot="10800000">
          <a:off x="1437249" y="266699"/>
          <a:ext cx="4915281" cy="79675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1349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smtClean="0"/>
            <a:t>Restaurants to Consider</a:t>
          </a:r>
          <a:endParaRPr lang="en-US" sz="3200" kern="1200" dirty="0"/>
        </a:p>
      </dsp:txBody>
      <dsp:txXfrm rot="10800000">
        <a:off x="1437249" y="266699"/>
        <a:ext cx="4915281" cy="796758"/>
      </dsp:txXfrm>
    </dsp:sp>
    <dsp:sp modelId="{FD51A77C-9F5A-4F84-B881-052B99A8E5E3}">
      <dsp:nvSpPr>
        <dsp:cNvPr id="0" name=""/>
        <dsp:cNvSpPr/>
      </dsp:nvSpPr>
      <dsp:spPr>
        <a:xfrm>
          <a:off x="1038869" y="266699"/>
          <a:ext cx="796758" cy="796758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.jpeg"/><Relationship Id="rId4" Type="http://schemas.openxmlformats.org/officeDocument/2006/relationships/image" Target="../media/image6.jpe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2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7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ewyork.timeout.com/" TargetMode="External"/><Relationship Id="rId7" Type="http://schemas.openxmlformats.org/officeDocument/2006/relationships/image" Target="../media/image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Burger Epidemic</a:t>
            </a:r>
            <a:br>
              <a:rPr lang="en-US" dirty="0" smtClean="0"/>
            </a:br>
            <a:r>
              <a:rPr lang="en-US" dirty="0" smtClean="0"/>
              <a:t>May 3, 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Nick Willoughby, Matt Paulus &amp; Rob Wienke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the Model Does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707640"/>
            <a:ext cx="8610600" cy="3616960"/>
          </a:xfrm>
        </p:spPr>
        <p:txBody>
          <a:bodyPr>
            <a:normAutofit/>
          </a:bodyPr>
          <a:lstStyle/>
          <a:p>
            <a:r>
              <a:rPr lang="en-US" smtClean="0"/>
              <a:t>Objective function is “Total Utility” (optimized by the model)</a:t>
            </a:r>
          </a:p>
          <a:p>
            <a:pPr lvl="1"/>
            <a:r>
              <a:rPr lang="en-US" smtClean="0"/>
              <a:t>Satisfaction from burger = burger quality*, reduced by wait time</a:t>
            </a:r>
          </a:p>
          <a:p>
            <a:pPr lvl="2"/>
            <a:r>
              <a:rPr lang="en-US" smtClean="0"/>
              <a:t>Satisfaction is reduced with each additional burger eaten (default: 15%)</a:t>
            </a:r>
          </a:p>
          <a:p>
            <a:pPr lvl="1"/>
            <a:r>
              <a:rPr lang="en-US" smtClean="0"/>
              <a:t>Cost of burger = literally how much it costs</a:t>
            </a:r>
          </a:p>
          <a:p>
            <a:pPr lvl="1"/>
            <a:r>
              <a:rPr lang="en-US" smtClean="0"/>
              <a:t>Cost of getting there = direct transit cost + time x [value of time]</a:t>
            </a:r>
          </a:p>
          <a:p>
            <a:r>
              <a:rPr lang="en-US" smtClean="0"/>
              <a:t>Given start point, end point, and restaurants to consider, the model chooses restaurants to visit and transit modes to use</a:t>
            </a:r>
          </a:p>
          <a:p>
            <a:r>
              <a:rPr lang="en-US" smtClean="0"/>
              <a:t>All costs and benefits are quantified as “utility,” in terms of $</a:t>
            </a:r>
            <a:endParaRPr lang="en-US"/>
          </a:p>
        </p:txBody>
      </p:sp>
      <p:pic>
        <p:nvPicPr>
          <p:cNvPr id="6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95400" y="1524000"/>
            <a:ext cx="1066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Total Utility</a:t>
            </a:r>
            <a:endParaRPr lang="en-US" b="1"/>
          </a:p>
        </p:txBody>
      </p:sp>
      <p:sp>
        <p:nvSpPr>
          <p:cNvPr id="7" name="Rectangle 6"/>
          <p:cNvSpPr/>
          <p:nvPr/>
        </p:nvSpPr>
        <p:spPr>
          <a:xfrm>
            <a:off x="3124200" y="1524000"/>
            <a:ext cx="1219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Satisfac-tion from Burger</a:t>
            </a:r>
            <a:endParaRPr lang="en-US" b="1"/>
          </a:p>
        </p:txBody>
      </p:sp>
      <p:sp>
        <p:nvSpPr>
          <p:cNvPr id="8" name="Rectangle 7"/>
          <p:cNvSpPr/>
          <p:nvPr/>
        </p:nvSpPr>
        <p:spPr>
          <a:xfrm>
            <a:off x="4902200" y="15240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Cost of Burger</a:t>
            </a:r>
            <a:endParaRPr lang="en-US" b="1"/>
          </a:p>
        </p:txBody>
      </p:sp>
      <p:sp>
        <p:nvSpPr>
          <p:cNvPr id="9" name="Rectangle 8"/>
          <p:cNvSpPr/>
          <p:nvPr/>
        </p:nvSpPr>
        <p:spPr>
          <a:xfrm>
            <a:off x="6553200" y="1524000"/>
            <a:ext cx="1143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mtClean="0"/>
              <a:t>Cost of Getting There</a:t>
            </a:r>
            <a:endParaRPr lang="en-US" b="1"/>
          </a:p>
        </p:txBody>
      </p:sp>
      <p:sp>
        <p:nvSpPr>
          <p:cNvPr id="10" name="TextBox 9"/>
          <p:cNvSpPr txBox="1"/>
          <p:nvPr/>
        </p:nvSpPr>
        <p:spPr>
          <a:xfrm>
            <a:off x="2500072" y="1625600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/>
              <a:t>=</a:t>
            </a:r>
            <a:endParaRPr lang="en-US" sz="4000" b="1"/>
          </a:p>
        </p:txBody>
      </p:sp>
      <p:sp>
        <p:nvSpPr>
          <p:cNvPr id="11" name="TextBox 10"/>
          <p:cNvSpPr txBox="1"/>
          <p:nvPr/>
        </p:nvSpPr>
        <p:spPr>
          <a:xfrm>
            <a:off x="4469812" y="1628914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/>
              <a:t>-</a:t>
            </a:r>
            <a:endParaRPr lang="en-US" sz="4000" b="1"/>
          </a:p>
        </p:txBody>
      </p:sp>
      <p:sp>
        <p:nvSpPr>
          <p:cNvPr id="12" name="TextBox 11"/>
          <p:cNvSpPr txBox="1"/>
          <p:nvPr/>
        </p:nvSpPr>
        <p:spPr>
          <a:xfrm>
            <a:off x="6146212" y="1625600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mtClean="0"/>
              <a:t>-</a:t>
            </a:r>
            <a:endParaRPr lang="en-US" sz="4000" b="1"/>
          </a:p>
        </p:txBody>
      </p:sp>
      <p:sp>
        <p:nvSpPr>
          <p:cNvPr id="13" name="TextBox 12"/>
          <p:cNvSpPr txBox="1"/>
          <p:nvPr/>
        </p:nvSpPr>
        <p:spPr>
          <a:xfrm>
            <a:off x="1219200" y="6412468"/>
            <a:ext cx="4298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smtClean="0"/>
              <a:t>*As determined by Wienke Propietary Burger Ranking</a:t>
            </a:r>
            <a:endParaRPr lang="en-US" sz="1600" i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Transit: Walk, Subway, or Taxi?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3505200"/>
          </a:xfrm>
        </p:spPr>
        <p:txBody>
          <a:bodyPr/>
          <a:lstStyle/>
          <a:p>
            <a:r>
              <a:rPr lang="en-US" smtClean="0"/>
              <a:t>Direct costs:</a:t>
            </a:r>
          </a:p>
          <a:p>
            <a:pPr lvl="1"/>
            <a:r>
              <a:rPr lang="en-US" smtClean="0"/>
              <a:t>Walking:  none</a:t>
            </a:r>
          </a:p>
          <a:p>
            <a:pPr lvl="1"/>
            <a:r>
              <a:rPr lang="en-US" smtClean="0"/>
              <a:t>Subway:  $2.25</a:t>
            </a:r>
          </a:p>
          <a:p>
            <a:pPr lvl="1"/>
            <a:r>
              <a:rPr lang="en-US" smtClean="0"/>
              <a:t>Taxi:  metered fare based on distance, time, and peak/off-peak</a:t>
            </a:r>
          </a:p>
          <a:p>
            <a:r>
              <a:rPr lang="en-US" smtClean="0"/>
              <a:t>Indirect/time costs:</a:t>
            </a:r>
          </a:p>
          <a:p>
            <a:pPr lvl="1"/>
            <a:r>
              <a:rPr lang="en-US" smtClean="0"/>
              <a:t>Walking:  typically the longest travel time</a:t>
            </a:r>
          </a:p>
          <a:p>
            <a:pPr lvl="1"/>
            <a:r>
              <a:rPr lang="en-US" smtClean="0"/>
              <a:t>Subway:  transit time + waiting time (# trains, time of day)</a:t>
            </a:r>
          </a:p>
          <a:p>
            <a:pPr lvl="1"/>
            <a:r>
              <a:rPr lang="en-US" smtClean="0"/>
              <a:t>Taxi:  transit time + waiting time for cab (time of day)</a:t>
            </a:r>
          </a:p>
        </p:txBody>
      </p:sp>
      <p:pic>
        <p:nvPicPr>
          <p:cNvPr id="4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51816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/>
              <a:t>Model draws from transit time data</a:t>
            </a:r>
            <a:endParaRPr lang="en-US" i="1"/>
          </a:p>
        </p:txBody>
      </p:sp>
      <p:sp>
        <p:nvSpPr>
          <p:cNvPr id="7" name="TextBox 6"/>
          <p:cNvSpPr txBox="1"/>
          <p:nvPr/>
        </p:nvSpPr>
        <p:spPr>
          <a:xfrm>
            <a:off x="7593874" y="50292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smtClean="0"/>
              <a:t>Model adds average waiting times to taxi and subway</a:t>
            </a:r>
            <a:endParaRPr lang="en-US" i="1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790058"/>
            <a:ext cx="5490502" cy="1815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ight Arrow 8"/>
          <p:cNvSpPr/>
          <p:nvPr/>
        </p:nvSpPr>
        <p:spPr>
          <a:xfrm>
            <a:off x="1421674" y="5310052"/>
            <a:ext cx="2286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7352211" y="5334000"/>
            <a:ext cx="2286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the Model Works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70500" y="129540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Visit #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70501" y="1819870"/>
            <a:ext cx="3111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smtClean="0"/>
              <a:t>Decision Variable</a:t>
            </a:r>
            <a:r>
              <a:rPr lang="en-US" smtClean="0"/>
              <a:t>:  Restaurant chosen for this visit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57800" y="2667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smtClean="0"/>
              <a:t>Constraint:</a:t>
            </a:r>
            <a:r>
              <a:rPr lang="en-US" smtClean="0"/>
              <a:t>  Binary requirement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57801" y="3352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smtClean="0"/>
              <a:t>Constraint</a:t>
            </a:r>
            <a:r>
              <a:rPr lang="en-US" smtClean="0"/>
              <a:t>:  Restaurants chosen must sum to one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257801" y="53340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*Additional constraint  applied to sum of all visits to ensure desired # of burgers met</a:t>
            </a:r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" y="1219200"/>
            <a:ext cx="32099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257801" y="41910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smtClean="0"/>
              <a:t>Constraint modifier</a:t>
            </a:r>
            <a:r>
              <a:rPr lang="en-US" smtClean="0"/>
              <a:t>:  Extra column records if already visited and reduces binary constraint to 0</a:t>
            </a:r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1905000" y="1295400"/>
            <a:ext cx="3276600" cy="2286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3581400" y="2819398"/>
            <a:ext cx="1600200" cy="304801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3581400" y="3530598"/>
            <a:ext cx="1600200" cy="50801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3790950" y="4400550"/>
            <a:ext cx="1409700" cy="13716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3048000" y="2006600"/>
            <a:ext cx="2133600" cy="1117599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" y="3181350"/>
            <a:ext cx="90678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smtClean="0"/>
              <a:t>Formulation: Data Overload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610600" cy="1828800"/>
          </a:xfrm>
        </p:spPr>
        <p:txBody>
          <a:bodyPr>
            <a:normAutofit fontScale="92500"/>
          </a:bodyPr>
          <a:lstStyle/>
          <a:p>
            <a:r>
              <a:rPr lang="en-US" smtClean="0"/>
              <a:t>The model draws from eleven matrices of transit-related data </a:t>
            </a:r>
          </a:p>
          <a:p>
            <a:r>
              <a:rPr lang="en-US" smtClean="0"/>
              <a:t>Complexity arises as the model searches for the most efficient routes</a:t>
            </a:r>
          </a:p>
          <a:p>
            <a:r>
              <a:rPr lang="en-US" smtClean="0"/>
              <a:t>Below example shows formulas for time from/to start/end points:</a:t>
            </a:r>
            <a:endParaRPr lang="en-US"/>
          </a:p>
        </p:txBody>
      </p:sp>
      <p:pic>
        <p:nvPicPr>
          <p:cNvPr id="5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790575"/>
            <a:ext cx="8991600" cy="599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533400"/>
          </a:xfrm>
        </p:spPr>
        <p:txBody>
          <a:bodyPr>
            <a:normAutofit fontScale="90000"/>
          </a:bodyPr>
          <a:lstStyle/>
          <a:p>
            <a:r>
              <a:rPr lang="en-US" smtClean="0"/>
              <a:t>Formulation: How to Intimidate Your Enemies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" y="3946525"/>
            <a:ext cx="84582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smtClean="0"/>
              <a:t>Formulation: The Final Answer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4343400" cy="2514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Solver is used to optimize the Total Utility cell</a:t>
            </a:r>
          </a:p>
          <a:p>
            <a:pPr lvl="1"/>
            <a:r>
              <a:rPr lang="en-US" dirty="0" smtClean="0"/>
              <a:t>Total Utility is formulated as the sum of benefits minus travel and burger costs</a:t>
            </a:r>
          </a:p>
          <a:p>
            <a:r>
              <a:rPr lang="en-US" dirty="0" smtClean="0"/>
              <a:t>Total Time is calculated as an additional data point</a:t>
            </a:r>
            <a:endParaRPr lang="en-US" dirty="0"/>
          </a:p>
        </p:txBody>
      </p:sp>
      <p:pic>
        <p:nvPicPr>
          <p:cNvPr id="5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  <p:pic>
        <p:nvPicPr>
          <p:cNvPr id="6" name="Picture 5" descr="C:\Users\Matt\Documents\My Dropbox\STERN\Decision Models (Burger Project)\burger model - solver snapsho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9800" y="1447800"/>
            <a:ext cx="4036680" cy="2254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086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Scenario 1: The Juran Lunch Hour Special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3962400" cy="4706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990600"/>
            <a:ext cx="258067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191000" y="3048000"/>
          <a:ext cx="4648201" cy="3110865"/>
        </p:xfrm>
        <a:graphic>
          <a:graphicData uri="http://schemas.openxmlformats.org/drawingml/2006/table">
            <a:tbl>
              <a:tblPr/>
              <a:tblGrid>
                <a:gridCol w="533400"/>
                <a:gridCol w="1219200"/>
                <a:gridCol w="533400"/>
                <a:gridCol w="838200"/>
                <a:gridCol w="685800"/>
                <a:gridCol w="838201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Transit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Eating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 Next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Transit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Travel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Start: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Stern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 $    5.50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1st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Paul's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Subway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 $  15.75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2nd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Burger Joint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Subway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 $    9.37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3rd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Shake Shack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 $  12.50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4th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Corner Bistro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 $    6.50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5th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Minetta Tavern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 $    1.00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6th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latin typeface="Arial"/>
                        </a:rPr>
                        <a:t>W 3</a:t>
                      </a:r>
                      <a:r>
                        <a:rPr lang="en-US" sz="1400" b="0" i="0" u="none" strike="noStrike" baseline="30000" dirty="0" smtClean="0">
                          <a:latin typeface="Arial"/>
                        </a:rPr>
                        <a:t>rd</a:t>
                      </a:r>
                      <a:r>
                        <a:rPr lang="en-US" sz="1400" b="0" i="0" u="none" strike="noStrike" baseline="0" dirty="0" smtClean="0">
                          <a:latin typeface="Arial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Common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 $    1.50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End: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Stern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6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dirty="0">
                          <a:latin typeface="Arial"/>
                        </a:rPr>
                        <a:t>Total </a:t>
                      </a:r>
                      <a:r>
                        <a:rPr lang="en-US" sz="1400" b="1" i="1" u="none" strike="noStrike" dirty="0" smtClean="0">
                          <a:latin typeface="Arial"/>
                        </a:rPr>
                        <a:t>Time Hours</a:t>
                      </a:r>
                      <a:endParaRPr lang="en-US" sz="1400" b="1" i="1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419600" y="1371600"/>
            <a:ext cx="381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Settings: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  Stern Round-Trip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  Peak Time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  6 Burgers 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  All Restaurants</a:t>
            </a:r>
          </a:p>
          <a:p>
            <a:endParaRPr lang="en-US" dirty="0"/>
          </a:p>
        </p:txBody>
      </p:sp>
      <p:pic>
        <p:nvPicPr>
          <p:cNvPr id="12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Scenario 2: The </a:t>
            </a:r>
            <a:r>
              <a:rPr lang="en-US" dirty="0" smtClean="0"/>
              <a:t>Cougar Pouncing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191000" y="3190875"/>
          <a:ext cx="4648201" cy="2219325"/>
        </p:xfrm>
        <a:graphic>
          <a:graphicData uri="http://schemas.openxmlformats.org/drawingml/2006/table">
            <a:tbl>
              <a:tblPr/>
              <a:tblGrid>
                <a:gridCol w="533400"/>
                <a:gridCol w="1219200"/>
                <a:gridCol w="533400"/>
                <a:gridCol w="838200"/>
                <a:gridCol w="685800"/>
                <a:gridCol w="838201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Transit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Eating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 Next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Transit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Travel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Start: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Central Park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US" sz="1400" b="0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$    3.50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1st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Burger </a:t>
                      </a:r>
                      <a:r>
                        <a:rPr kumimoji="0" lang="en-US" sz="1400" b="0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Joint</a:t>
                      </a:r>
                      <a:endParaRPr kumimoji="0" lang="en-US" sz="1400" b="0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Subway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$  11.07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2nd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Minetta Tavern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Subway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$    3.00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End: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Stern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400" b="0" i="0" u="none" strike="noStrike" dirty="0" smtClean="0">
                          <a:latin typeface="Arial"/>
                        </a:rPr>
                        <a:t> </a:t>
                      </a:r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6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dirty="0">
                          <a:latin typeface="Arial"/>
                        </a:rPr>
                        <a:t>Total </a:t>
                      </a:r>
                      <a:r>
                        <a:rPr lang="en-US" sz="1400" b="1" i="1" u="none" strike="noStrike" dirty="0" smtClean="0">
                          <a:latin typeface="Arial"/>
                        </a:rPr>
                        <a:t>Time Hours</a:t>
                      </a:r>
                      <a:endParaRPr lang="en-US" sz="1400" b="1" i="1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/>
                        </a:rPr>
                        <a:t>1:54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419600" y="1371600"/>
            <a:ext cx="381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Settings: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 Madison Avenue (Central Park) en route to Stern Beer Blast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  Peak Time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  No Cheap Restaurants</a:t>
            </a:r>
          </a:p>
          <a:p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55296"/>
            <a:ext cx="3505200" cy="455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http://blog.winsbydefault.com/wp-content/uploads/2009/01/cheeseburge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" y="4648540"/>
            <a:ext cx="2209800" cy="146991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4" name="Picture 9" descr="http://blog.winsbydefault.com/wp-content/uploads/2009/01/cheeseburge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4648200"/>
            <a:ext cx="2209800" cy="146991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15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010400" cy="990600"/>
          </a:xfrm>
        </p:spPr>
        <p:txBody>
          <a:bodyPr>
            <a:normAutofit fontScale="90000"/>
          </a:bodyPr>
          <a:lstStyle/>
          <a:p>
            <a:r>
              <a:rPr lang="en-US" smtClean="0"/>
              <a:t>Scenario 3: The </a:t>
            </a:r>
            <a:r>
              <a:rPr lang="en-US" dirty="0" smtClean="0"/>
              <a:t>post Goldman coffee chat shoot yourself trek</a:t>
            </a:r>
            <a:endParaRPr lang="en-US" dirty="0"/>
          </a:p>
        </p:txBody>
      </p:sp>
      <p:pic>
        <p:nvPicPr>
          <p:cNvPr id="7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  <p:pic>
        <p:nvPicPr>
          <p:cNvPr id="1026" name="Picture 2" descr="C:\Users\Nick\Stern\My Dropbox\Decision Models (Burger Project)\drunken-salute-lg-7087223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76400"/>
            <a:ext cx="2857500" cy="3810000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962399" y="3048000"/>
          <a:ext cx="4876802" cy="2682240"/>
        </p:xfrm>
        <a:graphic>
          <a:graphicData uri="http://schemas.openxmlformats.org/drawingml/2006/table">
            <a:tbl>
              <a:tblPr/>
              <a:tblGrid>
                <a:gridCol w="559633"/>
                <a:gridCol w="1279161"/>
                <a:gridCol w="559633"/>
                <a:gridCol w="879423"/>
                <a:gridCol w="719528"/>
                <a:gridCol w="879424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Transit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Eating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 Next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Transit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Travel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Start: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Wall Street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endParaRPr kumimoji="0" lang="en-US" sz="1400" b="0" i="0" u="none" strike="noStrike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Subway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$  12.07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1st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Corner Bistro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Taxi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$  11.00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2nd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Paul's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$    9.00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3rd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Blt Burger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Taxi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$    7.20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4th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n-US" sz="1400" b="0" i="0" u="none" strike="noStrike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W </a:t>
                      </a:r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3rd Common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$    1.50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End: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Arial"/>
                        </a:rPr>
                        <a:t>Stern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625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 dirty="0">
                          <a:latin typeface="Arial"/>
                        </a:rPr>
                        <a:t>Total </a:t>
                      </a:r>
                      <a:r>
                        <a:rPr lang="en-US" sz="1400" b="1" i="1" u="none" strike="noStrike" dirty="0" smtClean="0">
                          <a:latin typeface="Arial"/>
                        </a:rPr>
                        <a:t>Time Hours</a:t>
                      </a:r>
                      <a:endParaRPr lang="en-US" sz="1400" b="1" i="1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latin typeface="Arial"/>
                        </a:rPr>
                        <a:t>3:36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19600" y="1371600"/>
            <a:ext cx="381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Settings: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  Wall Street to Stern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  Off-Peak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  4 Burgers</a:t>
            </a:r>
          </a:p>
          <a:p>
            <a:pPr>
              <a:buFont typeface="Arial" pitchFamily="34" charset="0"/>
              <a:buChar char="•"/>
            </a:pPr>
            <a:r>
              <a:rPr lang="en-US" i="1" dirty="0" smtClean="0"/>
              <a:t>  All Restaurants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Practical Business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Private Wealth Manager scheduling sales calls and client meetings</a:t>
            </a:r>
          </a:p>
          <a:p>
            <a:r>
              <a:rPr lang="en-US" sz="3200" dirty="0" smtClean="0"/>
              <a:t>Scheduling Coffee Chats with Stern Alums</a:t>
            </a:r>
          </a:p>
          <a:p>
            <a:r>
              <a:rPr lang="en-US" sz="3200" dirty="0" smtClean="0"/>
              <a:t>Any other profession that requires face-to-face meetings across the travel time/cost optimization</a:t>
            </a:r>
          </a:p>
          <a:p>
            <a:r>
              <a:rPr lang="en-US" sz="3200" dirty="0" smtClean="0"/>
              <a:t>Sales person optimization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Burger Epidemic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More than 5,000 restaurants in New York City serve hamburgers</a:t>
            </a:r>
          </a:p>
          <a:p>
            <a:endParaRPr lang="en-US" sz="3200" dirty="0" smtClean="0"/>
          </a:p>
          <a:p>
            <a:r>
              <a:rPr lang="en-US" sz="3200" dirty="0" smtClean="0"/>
              <a:t>There are more than 60 McDonalds                on the island of Manhattan alone</a:t>
            </a:r>
          </a:p>
          <a:p>
            <a:endParaRPr lang="en-US" sz="3200" dirty="0" smtClean="0"/>
          </a:p>
          <a:p>
            <a:r>
              <a:rPr lang="en-US" sz="3200" dirty="0" smtClean="0"/>
              <a:t>People conduct more than 200,000 Google searches monthly looking for the “best burger” in NYC</a:t>
            </a:r>
          </a:p>
        </p:txBody>
      </p:sp>
      <p:pic>
        <p:nvPicPr>
          <p:cNvPr id="4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  <p:pic>
        <p:nvPicPr>
          <p:cNvPr id="12290" name="Picture 2" descr="http://brusimm.com/wp-content/uploads/2011/02/Burglar-crook-hamburgla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2743200"/>
            <a:ext cx="1371600" cy="1352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Handouts Section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/>
          </p:cNvGraphicFramePr>
          <p:nvPr/>
        </p:nvGraphicFramePr>
        <p:xfrm>
          <a:off x="152401" y="1219200"/>
          <a:ext cx="8686799" cy="5253147"/>
        </p:xfrm>
        <a:graphic>
          <a:graphicData uri="http://schemas.openxmlformats.org/drawingml/2006/table">
            <a:tbl>
              <a:tblPr/>
              <a:tblGrid>
                <a:gridCol w="1790382"/>
                <a:gridCol w="1762839"/>
                <a:gridCol w="544324"/>
                <a:gridCol w="626854"/>
                <a:gridCol w="930214"/>
                <a:gridCol w="983411"/>
                <a:gridCol w="737558"/>
                <a:gridCol w="577849"/>
                <a:gridCol w="733368"/>
              </a:tblGrid>
              <a:tr h="37713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Restaurant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Burger Name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Base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Zagat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NY Magazine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Time Out </a:t>
                      </a:r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New York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Urban Spoon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Expert </a:t>
                      </a:r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Picks*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Score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Shake Shack 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Double Shack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7.8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87.8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Corner Bistro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Bistro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8.7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600" b="1" i="0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83.7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Burger Joint at Le Parker Meridien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Cheeseburger with "The Works"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en-US" sz="1600" b="1" i="0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83.5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Paul's "Da Burger Joint"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Eastsider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  <a:endParaRPr lang="en-US" sz="1600" b="1" i="0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84.1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Blt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BLT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Minetta Tavern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Black Label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Rare Bar &amp; Grill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M&amp;M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8.8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58.8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Five Napkin Burger 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Original Five Napkin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9.0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J.G. Melon 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Bacon Cheeseburger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43.6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West 3rd Common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Common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  <a:endParaRPr lang="en-US" sz="1600" b="1" i="0" u="none" strike="noStrike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53.2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DB Bistro Moderne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db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7.7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42.7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152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/>
              <a:t>The Burger Epidemic: Official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Rankings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28600" y="6553200"/>
            <a:ext cx="6858000" cy="533400"/>
          </a:xfrm>
        </p:spPr>
        <p:txBody>
          <a:bodyPr>
            <a:normAutofit/>
          </a:bodyPr>
          <a:lstStyle/>
          <a:p>
            <a:pPr algn="l"/>
            <a:r>
              <a:rPr lang="en-US" sz="1400" dirty="0">
                <a:solidFill>
                  <a:schemeClr val="tx1"/>
                </a:solidFill>
              </a:rPr>
              <a:t>*</a:t>
            </a:r>
            <a:r>
              <a:rPr lang="en-US" sz="1400" dirty="0" smtClean="0">
                <a:solidFill>
                  <a:schemeClr val="tx1"/>
                </a:solidFill>
              </a:rPr>
              <a:t>Nick Willoughby (a), Matt Paulus (b),  Rob Wienke (c), Professor Juran (d)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228600" y="3651422"/>
          <a:ext cx="6248400" cy="2967304"/>
        </p:xfrm>
        <a:graphic>
          <a:graphicData uri="http://schemas.openxmlformats.org/drawingml/2006/table">
            <a:tbl>
              <a:tblPr/>
              <a:tblGrid>
                <a:gridCol w="2240835"/>
                <a:gridCol w="1592291"/>
                <a:gridCol w="1493379"/>
                <a:gridCol w="921895"/>
              </a:tblGrid>
              <a:tr h="1733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Restaurant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Burger 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Neighborhood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Price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2621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J.G. Melon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Bacon Cheeseburger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Upper Eastside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9.50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12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Burger Joint at Le Parker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Meridien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"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Works"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Midtown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8.00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461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DB Bistro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Moderne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db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Midtown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32.00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3925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Five Napkin Burger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Five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Napkin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Hell's Kitchen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13.95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461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Rare Bar &amp; Grill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M&amp;M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Murray Hill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15.00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352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Shake Shack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Double Shack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Flat Iron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7.25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007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Blt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Greenwich Village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11.00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4342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Minetta Tavern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Black Label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Greenwich Village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26.00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21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West 3rd Common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 Common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Greenwich Village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12.00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461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Corner Bistro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Bistro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West Village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6.75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6217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Paul's "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Da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Burger Joint"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Eastsider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East Village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10.45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152400" y="3118022"/>
            <a:ext cx="3657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Neighborhoods &amp; Locations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304800"/>
            <a:ext cx="2362200" cy="1917764"/>
          </a:xfrm>
          <a:prstGeom prst="rect">
            <a:avLst/>
          </a:prstGeom>
          <a:noFill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563880"/>
          <a:ext cx="6172199" cy="2331720"/>
        </p:xfrm>
        <a:graphic>
          <a:graphicData uri="http://schemas.openxmlformats.org/drawingml/2006/table">
            <a:tbl>
              <a:tblPr/>
              <a:tblGrid>
                <a:gridCol w="708285"/>
                <a:gridCol w="1618937"/>
                <a:gridCol w="708285"/>
                <a:gridCol w="1113019"/>
                <a:gridCol w="910652"/>
                <a:gridCol w="1113021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Transit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Eating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 Next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Transit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Travel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Location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97D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Start: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Stern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 $    5.50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1st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Paul's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Subway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 $  15.75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2nd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Burger Joint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Subway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 $    9.37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3rd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Shake Shack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 $  12.50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4th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Corner Bistro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 $    6.50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5th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Minetta Tavern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 $    1.00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Arial"/>
                        </a:rPr>
                        <a:t>6th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latin typeface="Arial"/>
                        </a:rPr>
                        <a:t>W 3</a:t>
                      </a:r>
                      <a:r>
                        <a:rPr lang="en-US" sz="1200" b="0" i="0" u="none" strike="noStrike" baseline="30000" dirty="0" smtClean="0">
                          <a:latin typeface="Arial"/>
                        </a:rPr>
                        <a:t>rd</a:t>
                      </a:r>
                      <a:r>
                        <a:rPr lang="en-US" sz="1200" b="0" i="0" u="none" strike="noStrike" baseline="0" dirty="0" smtClean="0">
                          <a:latin typeface="Arial"/>
                        </a:rPr>
                        <a:t> </a:t>
                      </a:r>
                      <a:r>
                        <a:rPr lang="en-US" sz="1200" b="0" i="0" u="none" strike="noStrike" dirty="0" smtClean="0">
                          <a:latin typeface="Arial"/>
                        </a:rPr>
                        <a:t>Common</a:t>
                      </a:r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Arial"/>
                        </a:rPr>
                        <a:t>Walking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 $    1.50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latin typeface="Arial"/>
                        </a:rPr>
                        <a:t>End: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Stern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Arial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 dirty="0">
                          <a:latin typeface="Arial"/>
                        </a:rPr>
                        <a:t>Total </a:t>
                      </a:r>
                      <a:r>
                        <a:rPr lang="en-US" sz="1200" b="1" i="1" u="none" strike="noStrike" dirty="0" smtClean="0">
                          <a:latin typeface="Arial"/>
                        </a:rPr>
                        <a:t>Time Hours</a:t>
                      </a:r>
                      <a:endParaRPr lang="en-US" sz="1200" b="1" i="1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5:52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667000"/>
            <a:ext cx="2392028" cy="393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52400" y="76200"/>
            <a:ext cx="38100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noProof="0" dirty="0" smtClean="0">
                <a:latin typeface="+mj-lt"/>
                <a:ea typeface="+mj-ea"/>
                <a:cs typeface="+mj-cs"/>
              </a:rPr>
              <a:t>The NYU Area Burger Crawl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774950"/>
            <a:ext cx="1375833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People are confused, frustrated and </a:t>
            </a:r>
            <a:br>
              <a:rPr lang="en-US" dirty="0" smtClean="0"/>
            </a:br>
            <a:r>
              <a:rPr lang="en-US" dirty="0" smtClean="0"/>
              <a:t>fed up</a:t>
            </a:r>
            <a:endParaRPr lang="en-US" dirty="0"/>
          </a:p>
        </p:txBody>
      </p:sp>
      <p:cxnSp>
        <p:nvCxnSpPr>
          <p:cNvPr id="30" name="AutoShape 62"/>
          <p:cNvCxnSpPr>
            <a:cxnSpLocks noChangeShapeType="1"/>
          </p:cNvCxnSpPr>
          <p:nvPr/>
        </p:nvCxnSpPr>
        <p:spPr bwMode="auto">
          <a:xfrm rot="5400000">
            <a:off x="2903588" y="5543454"/>
            <a:ext cx="15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31" name="Line 63"/>
          <p:cNvSpPr>
            <a:spLocks noChangeShapeType="1"/>
          </p:cNvSpPr>
          <p:nvPr/>
        </p:nvSpPr>
        <p:spPr bwMode="auto">
          <a:xfrm flipV="1">
            <a:off x="2667000" y="3886200"/>
            <a:ext cx="1371600" cy="83820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Line 64"/>
          <p:cNvSpPr>
            <a:spLocks noChangeShapeType="1"/>
          </p:cNvSpPr>
          <p:nvPr/>
        </p:nvSpPr>
        <p:spPr bwMode="auto">
          <a:xfrm flipV="1">
            <a:off x="2819400" y="4038600"/>
            <a:ext cx="1219200" cy="10668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Line 65"/>
          <p:cNvSpPr>
            <a:spLocks noChangeShapeType="1"/>
          </p:cNvSpPr>
          <p:nvPr/>
        </p:nvSpPr>
        <p:spPr bwMode="auto">
          <a:xfrm flipV="1">
            <a:off x="3048000" y="4267200"/>
            <a:ext cx="1066800" cy="1371600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Line 66"/>
          <p:cNvSpPr>
            <a:spLocks noChangeShapeType="1"/>
          </p:cNvSpPr>
          <p:nvPr/>
        </p:nvSpPr>
        <p:spPr bwMode="auto">
          <a:xfrm flipH="1" flipV="1">
            <a:off x="4648200" y="4419600"/>
            <a:ext cx="0" cy="167640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67"/>
          <p:cNvSpPr>
            <a:spLocks noChangeShapeType="1"/>
          </p:cNvSpPr>
          <p:nvPr/>
        </p:nvSpPr>
        <p:spPr bwMode="auto">
          <a:xfrm flipH="1" flipV="1">
            <a:off x="5105400" y="4495800"/>
            <a:ext cx="381000" cy="13716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Line 68"/>
          <p:cNvSpPr>
            <a:spLocks noChangeShapeType="1"/>
          </p:cNvSpPr>
          <p:nvPr/>
        </p:nvSpPr>
        <p:spPr bwMode="auto">
          <a:xfrm flipV="1">
            <a:off x="2133600" y="3657600"/>
            <a:ext cx="1981200" cy="6096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" name="Line 69"/>
          <p:cNvSpPr>
            <a:spLocks noChangeShapeType="1"/>
          </p:cNvSpPr>
          <p:nvPr/>
        </p:nvSpPr>
        <p:spPr bwMode="auto">
          <a:xfrm flipV="1">
            <a:off x="2209800" y="3505200"/>
            <a:ext cx="1981200" cy="22860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Line 70"/>
          <p:cNvSpPr>
            <a:spLocks noChangeShapeType="1"/>
          </p:cNvSpPr>
          <p:nvPr/>
        </p:nvSpPr>
        <p:spPr bwMode="auto">
          <a:xfrm flipH="1" flipV="1">
            <a:off x="5334000" y="4267200"/>
            <a:ext cx="762000" cy="15240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" name="Line 71"/>
          <p:cNvSpPr>
            <a:spLocks noChangeShapeType="1"/>
          </p:cNvSpPr>
          <p:nvPr/>
        </p:nvSpPr>
        <p:spPr bwMode="auto">
          <a:xfrm flipH="1" flipV="1">
            <a:off x="5410200" y="4114800"/>
            <a:ext cx="1066800" cy="1371600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" name="Line 72"/>
          <p:cNvSpPr>
            <a:spLocks noChangeShapeType="1"/>
          </p:cNvSpPr>
          <p:nvPr/>
        </p:nvSpPr>
        <p:spPr bwMode="auto">
          <a:xfrm flipH="1" flipV="1">
            <a:off x="2438400" y="3200400"/>
            <a:ext cx="1752600" cy="22860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" name="Line 73"/>
          <p:cNvSpPr>
            <a:spLocks noChangeShapeType="1"/>
          </p:cNvSpPr>
          <p:nvPr/>
        </p:nvSpPr>
        <p:spPr bwMode="auto">
          <a:xfrm flipH="1" flipV="1">
            <a:off x="2514600" y="2362200"/>
            <a:ext cx="1828800" cy="99060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" name="Line 74"/>
          <p:cNvSpPr>
            <a:spLocks noChangeShapeType="1"/>
          </p:cNvSpPr>
          <p:nvPr/>
        </p:nvSpPr>
        <p:spPr bwMode="auto">
          <a:xfrm flipH="1" flipV="1">
            <a:off x="3048000" y="2057400"/>
            <a:ext cx="1295400" cy="121920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" name="Line 75"/>
          <p:cNvSpPr>
            <a:spLocks noChangeShapeType="1"/>
          </p:cNvSpPr>
          <p:nvPr/>
        </p:nvSpPr>
        <p:spPr bwMode="auto">
          <a:xfrm flipH="1" flipV="1">
            <a:off x="4343400" y="1600200"/>
            <a:ext cx="304800" cy="129540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Line 76"/>
          <p:cNvSpPr>
            <a:spLocks noChangeShapeType="1"/>
          </p:cNvSpPr>
          <p:nvPr/>
        </p:nvSpPr>
        <p:spPr bwMode="auto">
          <a:xfrm flipH="1" flipV="1">
            <a:off x="3505200" y="1676400"/>
            <a:ext cx="914400" cy="1524000"/>
          </a:xfrm>
          <a:prstGeom prst="line">
            <a:avLst/>
          </a:prstGeom>
          <a:noFill/>
          <a:ln w="19050">
            <a:solidFill>
              <a:srgbClr val="FF33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5" name="Line 77"/>
          <p:cNvSpPr>
            <a:spLocks noChangeShapeType="1"/>
          </p:cNvSpPr>
          <p:nvPr/>
        </p:nvSpPr>
        <p:spPr bwMode="auto">
          <a:xfrm flipV="1">
            <a:off x="4876800" y="1828800"/>
            <a:ext cx="304800" cy="12954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Line 78"/>
          <p:cNvSpPr>
            <a:spLocks noChangeShapeType="1"/>
          </p:cNvSpPr>
          <p:nvPr/>
        </p:nvSpPr>
        <p:spPr bwMode="auto">
          <a:xfrm flipV="1">
            <a:off x="5105400" y="2057400"/>
            <a:ext cx="609600" cy="11430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" name="Line 79"/>
          <p:cNvSpPr>
            <a:spLocks noChangeShapeType="1"/>
          </p:cNvSpPr>
          <p:nvPr/>
        </p:nvSpPr>
        <p:spPr bwMode="auto">
          <a:xfrm flipV="1">
            <a:off x="5181600" y="1981200"/>
            <a:ext cx="990600" cy="137160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80"/>
          <p:cNvSpPr>
            <a:spLocks noChangeShapeType="1"/>
          </p:cNvSpPr>
          <p:nvPr/>
        </p:nvSpPr>
        <p:spPr bwMode="auto">
          <a:xfrm flipV="1">
            <a:off x="5257800" y="2438400"/>
            <a:ext cx="1600200" cy="9144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Line 81"/>
          <p:cNvSpPr>
            <a:spLocks noChangeShapeType="1"/>
          </p:cNvSpPr>
          <p:nvPr/>
        </p:nvSpPr>
        <p:spPr bwMode="auto">
          <a:xfrm flipH="1">
            <a:off x="5257800" y="2971800"/>
            <a:ext cx="1600200" cy="4572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Line 82"/>
          <p:cNvSpPr>
            <a:spLocks noChangeShapeType="1"/>
          </p:cNvSpPr>
          <p:nvPr/>
        </p:nvSpPr>
        <p:spPr bwMode="auto">
          <a:xfrm flipH="1" flipV="1">
            <a:off x="5257800" y="3733800"/>
            <a:ext cx="1295400" cy="137160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" name="Line 83"/>
          <p:cNvSpPr>
            <a:spLocks noChangeShapeType="1"/>
          </p:cNvSpPr>
          <p:nvPr/>
        </p:nvSpPr>
        <p:spPr bwMode="auto">
          <a:xfrm flipH="1" flipV="1">
            <a:off x="5257800" y="3505200"/>
            <a:ext cx="1828800" cy="15240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" name="Line 84"/>
          <p:cNvSpPr>
            <a:spLocks noChangeShapeType="1"/>
          </p:cNvSpPr>
          <p:nvPr/>
        </p:nvSpPr>
        <p:spPr bwMode="auto">
          <a:xfrm flipH="1" flipV="1">
            <a:off x="5257800" y="3581400"/>
            <a:ext cx="1600200" cy="609600"/>
          </a:xfrm>
          <a:prstGeom prst="line">
            <a:avLst/>
          </a:prstGeom>
          <a:noFill/>
          <a:ln w="19050">
            <a:solidFill>
              <a:schemeClr val="accent2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" name="Line 85"/>
          <p:cNvSpPr>
            <a:spLocks noChangeShapeType="1"/>
          </p:cNvSpPr>
          <p:nvPr/>
        </p:nvSpPr>
        <p:spPr bwMode="auto">
          <a:xfrm flipH="1" flipV="1">
            <a:off x="5410200" y="3733800"/>
            <a:ext cx="1524000" cy="10668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" name="Line 86"/>
          <p:cNvSpPr>
            <a:spLocks noChangeShapeType="1"/>
          </p:cNvSpPr>
          <p:nvPr/>
        </p:nvSpPr>
        <p:spPr bwMode="auto">
          <a:xfrm flipH="1" flipV="1">
            <a:off x="2286000" y="2819400"/>
            <a:ext cx="1905000" cy="5334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" name="Line 90"/>
          <p:cNvSpPr>
            <a:spLocks noChangeShapeType="1"/>
          </p:cNvSpPr>
          <p:nvPr/>
        </p:nvSpPr>
        <p:spPr bwMode="auto">
          <a:xfrm flipV="1">
            <a:off x="3810000" y="4419600"/>
            <a:ext cx="533400" cy="16002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9" name="Picture 5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667000"/>
            <a:ext cx="762000" cy="70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6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876800"/>
            <a:ext cx="1185545" cy="108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http://media.smashingmagazine.com/cdn_smash/wp-content/uploads/images/brand-ux/c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2133600"/>
            <a:ext cx="898936" cy="543495"/>
          </a:xfrm>
          <a:prstGeom prst="rect">
            <a:avLst/>
          </a:prstGeom>
          <a:noFill/>
        </p:spPr>
      </p:pic>
      <p:pic>
        <p:nvPicPr>
          <p:cNvPr id="63" name="Picture 5" descr="http://media.smashingmagazine.com/cdn_smash/wp-content/uploads/images/brand-ux/c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5791200"/>
            <a:ext cx="898936" cy="543495"/>
          </a:xfrm>
          <a:prstGeom prst="rect">
            <a:avLst/>
          </a:prstGeom>
          <a:noFill/>
        </p:spPr>
      </p:pic>
      <p:pic>
        <p:nvPicPr>
          <p:cNvPr id="64" name="Picture 5" descr="http://media.smashingmagazine.com/cdn_smash/wp-content/uploads/images/brand-ux/c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5791200"/>
            <a:ext cx="898936" cy="543495"/>
          </a:xfrm>
          <a:prstGeom prst="rect">
            <a:avLst/>
          </a:prstGeom>
          <a:noFill/>
        </p:spPr>
      </p:pic>
      <p:pic>
        <p:nvPicPr>
          <p:cNvPr id="29703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4343400"/>
            <a:ext cx="879930" cy="714376"/>
          </a:xfrm>
          <a:prstGeom prst="rect">
            <a:avLst/>
          </a:prstGeom>
          <a:noFill/>
        </p:spPr>
      </p:pic>
      <p:pic>
        <p:nvPicPr>
          <p:cNvPr id="67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3276600"/>
            <a:ext cx="879930" cy="714376"/>
          </a:xfrm>
          <a:prstGeom prst="rect">
            <a:avLst/>
          </a:prstGeom>
          <a:noFill/>
        </p:spPr>
      </p:pic>
      <p:pic>
        <p:nvPicPr>
          <p:cNvPr id="68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6870" y="1219200"/>
            <a:ext cx="879930" cy="714376"/>
          </a:xfrm>
          <a:prstGeom prst="rect">
            <a:avLst/>
          </a:prstGeom>
          <a:noFill/>
        </p:spPr>
      </p:pic>
      <p:pic>
        <p:nvPicPr>
          <p:cNvPr id="69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1" y="4240306"/>
            <a:ext cx="914400" cy="788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1524000"/>
            <a:ext cx="826077" cy="71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5867400"/>
            <a:ext cx="561109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" name="Line 86"/>
          <p:cNvSpPr>
            <a:spLocks noChangeShapeType="1"/>
          </p:cNvSpPr>
          <p:nvPr/>
        </p:nvSpPr>
        <p:spPr bwMode="auto">
          <a:xfrm flipV="1">
            <a:off x="4267200" y="4419600"/>
            <a:ext cx="228600" cy="16002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" name="Line 86"/>
          <p:cNvSpPr>
            <a:spLocks noChangeShapeType="1"/>
          </p:cNvSpPr>
          <p:nvPr/>
        </p:nvSpPr>
        <p:spPr bwMode="auto">
          <a:xfrm flipH="1" flipV="1">
            <a:off x="4876800" y="4419600"/>
            <a:ext cx="228600" cy="1447800"/>
          </a:xfrm>
          <a:prstGeom prst="line">
            <a:avLst/>
          </a:prstGeom>
          <a:noFill/>
          <a:ln w="19050">
            <a:solidFill>
              <a:srgbClr val="357F3C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705" name="Picture 9" descr="http://blog.winsbydefault.com/wp-content/uploads/2009/01/cheeseburg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3352800"/>
            <a:ext cx="1066800" cy="709612"/>
          </a:xfrm>
          <a:prstGeom prst="rect">
            <a:avLst/>
          </a:prstGeom>
          <a:noFill/>
        </p:spPr>
      </p:pic>
      <p:pic>
        <p:nvPicPr>
          <p:cNvPr id="75" name="Picture 9" descr="http://blog.winsbydefault.com/wp-content/uploads/2009/01/cheeseburg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5867400"/>
            <a:ext cx="1066800" cy="709612"/>
          </a:xfrm>
          <a:prstGeom prst="rect">
            <a:avLst/>
          </a:prstGeom>
          <a:noFill/>
        </p:spPr>
      </p:pic>
      <p:pic>
        <p:nvPicPr>
          <p:cNvPr id="76" name="Picture 9" descr="http://blog.winsbydefault.com/wp-content/uploads/2009/01/cheeseburger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1600200"/>
            <a:ext cx="990600" cy="65892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60" name="Picture 5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1" y="2209800"/>
            <a:ext cx="990600" cy="1008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9" descr="http://blog.winsbydefault.com/wp-content/uploads/2009/01/cheeseburger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53000" y="1295400"/>
            <a:ext cx="990600" cy="65892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7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05600" y="5257800"/>
            <a:ext cx="712582" cy="807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  <p:pic>
        <p:nvPicPr>
          <p:cNvPr id="83" name="Picture 9" descr="http://blog.winsbydefault.com/wp-content/uploads/2009/01/cheeseburger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95600" y="1246074"/>
            <a:ext cx="990600" cy="65892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pic>
        <p:nvPicPr>
          <p:cNvPr id="65" name="Picture 5" descr="http://media.smashingmagazine.com/cdn_smash/wp-content/uploads/images/brand-ux/c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524000"/>
            <a:ext cx="898936" cy="543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Burger Joints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533400" y="1331595"/>
          <a:ext cx="4648200" cy="5080635"/>
        </p:xfrm>
        <a:graphic>
          <a:graphicData uri="http://schemas.openxmlformats.org/drawingml/2006/table">
            <a:tbl>
              <a:tblPr/>
              <a:tblGrid>
                <a:gridCol w="1666963"/>
                <a:gridCol w="1184509"/>
                <a:gridCol w="1110928"/>
                <a:gridCol w="685800"/>
              </a:tblGrid>
              <a:tr h="243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Restaurant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Burger Name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Neighborhood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Price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J.G. Melon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Bacon Cheeseburger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Upper Eastside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9.50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5543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Burger Joint at Le Parker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Meridien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Cheeseburger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"The Works"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Midtown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  8.00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DB Bistro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Moderne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db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Midtown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32.00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Five Napkin Burger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Five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Napkin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Hell's Kitchen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13.95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Rare Bar &amp; Grill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M&amp;M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Murray Hill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15.00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Shake Shack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Double Shack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Flat Iron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7.25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Blt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Greenwich Village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11.00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Minetta Tavern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Black Label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Greenwich Village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26.00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West 3rd Common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 Common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Greenwich Village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12.00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Corner Bistro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Bistro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West Village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$    6.75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Paul's "Da Burger Joint"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Eastsider Burger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East Village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$  10.45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343179"/>
            <a:ext cx="3124200" cy="5133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Experts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1219200"/>
          <a:ext cx="85344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746" name="AutoShape 2" descr="data:image/jpg;base64,/9j/4AAQSkZJRgABAQAAAQABAAD/2wCEAAkGBhMSEBUUExQWFRUWGBoaFhgVGBocGhgYGhoXFxcaGhgYHCYeFxkjGhUYHy8gIycpLCwsFx4xNTAqNSYrLCkBCQoKDgwOGg8PGiklHyQpKSksKSwsKSkpLCkpKSwpKSwpKSkpKSwpKSwpLCwpKSwsKSkpKSksLCwpKSksLCwpLP/AABEIAO8A0wMBIgACEQEDEQH/xAAbAAACAgMBAAAAAAAAAAAAAAAEBQMGAQIHAP/EAEAQAAECBAQEAwYEBQMDBQEAAAECEQADBCEFEjFBBlFhcSKBkRMyobHB0UJS4fAHFCNi8XKCkhUzsiRDU5PiFv/EABoBAAMBAQEBAAAAAAAAAAAAAAECAwQABQb/xAAlEQACAgICAgIDAQEBAAAAAAAAAQIRAyESMQQTQVEUIjJhcVL/2gAMAwEAAhEDEQA/AOPoI38u8W/B8Ok5U/zRXLlrS6CG8RtdiPd19IqgSOcbVk9a1eJRIAAHIAaAcoRFpWxhjsiQJqhIUVISkXUzlTtbp9oUITGSG6wVSTRmGYAiFbZyRFMkhh2EaBLeUFobOQLJvaIJkuF5Bo0KXjWab+UH0+FLUzBgdz+7w8w7h9Ms55nkGSSSOirJHWA5pDKDZV0ILAsb6WgympvzJUBzIIaLZIWtLhCdTZ7kPyfR4yvD1kkzFFG4ZJ+HKE9yQ/qYPhvDchUmoXMJGWX/AE9fEsqSAA3vBibRWE0CiWSkkA69OsWlaCCQma4/uD7crxJSYacwDhLtqnLbzZ4554vpHep/LKqqgnKUJYlrJ5BJeIqjD5qVEKlrGUOoFJsNj2joNRLEtTIUSzkkFKVgdCoM/wA4FpqgTVkqWtKwLLa5H9zEvaO9wPWc2UXiYFwBF5OBy1DMJctZBuGYnyFlaaiB53CktQzApQANA/1e8F5l8gWJlUEbpTFgPB5UtpcyXo9yW7OBrANRw9PluShwNSkgjnHckwpEuGz0kBEzR7Hl0PSLSqnlTJRlhCEuHSpKQD684paadYbwm8PcLp6lvDKmKA/tNvOKRdCyX0T0nB8tYJM5T7JCWv1JMKTwzPKmEtSuRGnrtD6ViYCsxdKvxAjWMyMRJUVAgQJSggx5lbnYfOpFATEs/UEeos8N5S5c2Xm/fnE9XXTVGygf9oI9DBGG46tCFJWHD2ypSA3VheEThJ6Ydr4FBU1h4hEQp39yx5GHNOukJcpWk8klh+kH1dDImAZCJZ2IL/8ALnFEr+RG/wDCqKlzH92MRYxgCv8A5keh+0ehuLFs5sJnSNjPiaZR8jflvEC6VQ1B9IJ1tG0tQ3eJkLGxL9ohkqSPefyggIGxHZ4VoNkRXe/wi1cPYZLMv2qkup/CCXYbW2DnU/eF+C4UCoLmpdGoD633baLAoqUdG5AaCM2bMlo0YsV7YTTSVKOYqRm/tLMNnJt9ekNpeHoyFSwnMxa9jysbvANDh6kEKVlSNiQ9+g594a/ysskBKlKUdSrQAXLfeMbyWaOFGJ1DKUkAzmmFtE5QLaFRLAdWgUSgM3iCmsLkv1eJp0lSWUrxE+67eoGkQLlFZ9655n9tE3PY6gaLSZiTllosHJGrPq5PyjaoSojKo5UDUTFOemVIjaTKKMzMfK0ZVUy1e8hSTzRv6weR3F2RKp0hDnJMSxIzHQvs1/IwuQsJHhCWNywJP6GGMshKgcubopvlA9eCtZVYdtLQfad6wWXLASSmYpJfRmH3iGplEpCgQk7gHfnrYwehWZksATYEWL7P5wJMlqu+uh115vFPZYnroGlKUdPERf3bjzG0FzJTgGxJ1Gg/zENOgBYKgSN8pYwROmJSfApRHJSWL8rGO5MDgiVEqnISEnKXLpIuO50PQiBptTPY+znTVSgWIzl099zE0pKV6awUMPCAXSoEiykli3XYh2h4Za0LLGmJaqeEAEpCtrH4t1gVdUFEJShj3+MOZtGoHN4V9QADzug2PkYWYih1ZsjdU8/prpFbTJU0N8KwQG6i/TaJMSQhFgNdAP0hHLxGbLDBbDKSNyemsC0uNFMwmYDm0L7QHB9o5P7DZUpeYnIekF+yLe6oHtG1PiZNxcHlBsuuKvwn4Qm0FgSQv+74x6DziSdwfSPQecgcUUGsq9mHpEMtTsDp2iOaCbsWiETI3kG0YUsPBVAlCpiEqS4zB21I3HpApTDjhmhzTn/KCfp9YScuMWwxVui2IpvaL/ppyJdkpGgGwhp/0OYkpdLPo+n6RFRSgEh7uXCeg0MNEzFLIcu2m0eNKS+T1EmloxOpFSwkrKV6sDdurRrT0hmKF2J7BucHqprAkueTRuqhITm0BiVhQtmUQBYkFrW37RrMpfSCf5RRNok/kzy7wt2U6RDLozlzO3PnEC5IJ0hgaGz7vpyjyKJTaekGxQEUYCC6STqlQ26GAJtOp7i0WebLWUgEMnZg3784GFJeObBFiemoAke0I0sO/wBICVRa3i3oky0HJMHmdB26QLW4KFB0+RG42h7oClbKt/J2v5Rp/L8hFmm0isrGVf8AMl/leFpoyCbEd9OsNyOE6qa9rGC5dcojKouBpzH3glVK+zREqkfkD3h7sSqJqdSVIUD5NsftAM1JAbVILsfpyiUSCl2LRNmLXGvKGTcRWkxXUYL7ROeWAW95IDKT1b8Q6iENZhq1cywtzAHzHSLaZbEEWILg8olqlJmgXyrALKSAC/JQGveNGOZGUTncmqUg6kdod0WNFmIftENfhhKlOCFAEkNvrfoYTypjG0aHFSVkixzK1ZL5R5kxmAZWIFhGInx/w4QTK38oKexgZKzGjRsgRsshQWJR15xY+D0HNMPJI+JaEEhMXDg8AmaCNUJu3JYH1jPllcWi0FTssdNTgknlpDGlkvoIiCGmMNP0h9JlASwGZx8Y8ZrZ6PLRPJwsBCSS5UNOQ5xLMphYahIvy6xFLRe21oYewITzh9PpEdp7YEpIEbS5LsEtfb/MYnyFJvq8aS6rKQem8Kmr2O+tEvsxcEC0elAPYttEVTPzKzDfYQOlZD2eO5JM7jaD1SLZXtG1Ph6SoHVn/SB5c14NBypfQn5doaNN2xGmtCyuwcqVcP1gBNBMll0KI+X2iwy6gn7iMpSDt6R1J7QVJpUxCa+YkspL9REM/E1FaQQ8ohlpUL9wdXDW84sMzDwrSBamhYizht+f0juLWwqUQAYZLLFKg3XUdxAlXw8oe7ftoYZTaUO7XFj++UaGUtCQZaix/CbgduUd/wAOsQVFCtH4NNoxISCNRu4OxixSqosx1Hof3pGowyXNLp8Ktxz7j6w6YrkVmopCdughVUIKVg7xaqqjKCxDfvaEeKSmvZusNG0zntCafUkLRMYEgix0UL2PpFQrpGRZYMnMrK/IFtYs1US4HMn4AtCXHJt8vXM/fUebCPRxdUZZC8TTHojzGPRWhQJoklJvG2QRvKEdZ1BlOi8PcKxVcgko3DKBuFAF2MJqNPOC5iohIodLp6pExlIKVAZbA3Dh78jqPKH5PgtzjkXD+OGnWbnIr3vvF2wji1Kz7N3sS6dgOfWMGXG07Roi9FzCeW94KExhC2ixZBAYgsB++8NCUrS5/fSJxX0CVrswJo5xpMSH0c9Yx7EA6n97RusgMD8YDV9nX9GJct9R1aNZtCkjwkRKSx+kSBj+9YZQTF5uwdGHm33gtcgAB9Y8iwLiMuFXeHjBIDk2aeyANgO/6RKhRfbyjfMG5R6XL/zDqAtmikb/ALaNKiRZjqz+sGCnO7REuUQTp56w3HWxbFsyRYfGPLkDIecGTfT6xFNLJvvaFSoNixVMl+lo1/lwdDtY8h5RtNqQG2jNIoMSdSGA+cKkhm2DB5qShQuHyq5tcdoqePrHsiN7N+/MRcJ80Mcva0UbiSoCVpSTdRsBrFIK2BypCWqaXNWpbMm7dVIsO94q1fUe1mFWnIdBpF2xDhnOha5r5rqISWZ+XYRUsVoEyj4Xb+5j8RrGyEl0jPzTAGMeidIDR6KhFZVE0iICIsHDXCFVVqaTKUealeFA7qU3weOr6Be9gkgwUEd46Oj+Cq5UnPOnpKvyy0Egc/Eo39Is/Dv8K6BIClpXOP8Aeph/xQ0L6pMPtiji1NK8QdyN+beUW/hGhlKUpJDJUQFHccr7XMX7+IWCyZVPKTKlol/1AwQAlxlU+mo0ip4LVokKUpaRl1Kvytd+ojPkVS4ssk54+SCcQ4Wmy29kpRBN7h07gjmO0E0Ca6XLCmEwlyUKORSW/wBVlEw8w/FZNQn+nNQehLFPYH93hijCioOlVtjbTtE/SyHvmlTKwMcqspBplJO2ZSfnp6QDOx6qUoZky0jv7wPw2i5zMOKQcyyG6D1Fo53xZxFJQTLlf1Zp65m/1HRI6C8D03pjRzTb0h4MVnqGssf8jE1PUTwASoLO4CinfqDHL01033QshRLkiwSO2kTr45mSTlSc7G5Vr6iF9Evgo3lW9HThi1Uf/aT/APYPjaNkT6xXupQlvzK17MIoFJ/EtTeKWbbhQ+RZ4tGHccSlJ3BdJL7h9mhVjaf7Ce3J9EtbxPNkTxKm+IqIAEs6kuwc3exhrh/EyTMCVpUnnncfOKPieIJnYjLW7hK8xAvoAE3/ANxMXakSiYS5DAbj6wHqqOllcf6RZP8Aqsn/AOQp7/4gdeKoUWSpR2drQvRg6C5J6a6N+kQTMIUm6VK01BbrtDSlL6AsmP8A0Mn4uhDeMLOz2I6sfnAi8YSq61pPQGFGI4QMrh3cu5LtYfN/WFCcAGUu5OwPaEcqdBeWJcKSokEJchxcudr/AEgefxLTpdJIuo+EAud9BcvFTqsAewcOB6j9YkwzAPZrchzDLIhHkRJi/FE5mkU+QEsFKULf7RprpC/AKX2c8z54M6ZsbMnyPwEWabTJzpSoDnf0jM2UnNlCQHBvtYfeDza0iUpt9ifiDiSV7CYCFIUpCmcWJPIiOb4vVheQCwAuBsSPjDvjWoCV5DYgW6xVpirJtt9424YfJyXyZaPRlM0RiNJSy0cOYTK9qhkuX1N46xwkPZLyekcv4T/76QecdZTT5SlY21ikSMmXGsQFIPUQowiblOU7GGdDPzIii8d8XpoD4GVOWPCn8ouy1f2uGbUvB6FSvSHf8QKNM2Qk50haDmQFEAqcXSHOpYEdo5XipzSlbOBv1Hr2gSprqmvWZqzc7tZhoEp2SP3vE1dKUinImJJCWyq9WBG+to8rLlhLJSPUwJxjQmlO7+kHGsmpBKJiwUjZShsesR08sZeRb9+cFSFhKVK2Yu/b4RVulos4JoVSa2omyhnnzlEjRU1bfOA5aMj2Y/E9XixpNMmnBRNSokB0s9zt0gGXSJmLAuxN+2p+UQjlk3tCRUfokw7hwrQJiyUg7JuT1v8AKJajhkSpaigg5gHCw7nvsYf+30SnTpy5RrUTUi/4empbaJe2VlHGyjysBcBwpGrlSSR5EQThVUEOm5Yatp0h3iFUfxPmJe50GzwtUpIN2c6J3J5xZTbWxI46NkVb7X37d4a0PEipKWYrTq4ufMb3gJecJJypfl94h/6rLW+eWxFxlbXS8JxsGTFGa2W/DuMUTNFMoEOFWPWx2iy0GOZtW36RyirR4CZYCgSCoAeIMP1iPAsXqNlhnsk3b6iOrjtMxT8eujs38zKICVate1wdTc66xk4agkZbm7tsOfo8c6mY5MzZlb8i7CH2H8RApOVblrkHyEBZIye0Z5QaHk/CmFhZ7b6xCKF02uzv94KocaKmdgGYc9vtDOjmJUoFLAnUNrz8oaOOEnoTorNXJ8YLuQ/azN8YGVL8XTSLPUYcFBLEO5c97jy3gOowcpClAhQ2b09YMsTsJxDjqY9WR+VKR9frCipHu2YZQ31+cOMfKJmITbhgrL4tPCAn5gxuaVKZbkONeweNqdJI1RhaELCPRKqbc2A6co9D2KWzCEZahJ5GOzSalApjMWWShJUonYAEmOP4OkLmjtF9xanWvCqiWksQjN3CCFqHmEmLXSItWxZjH8UjJllFMhQmKNlTUhkpNwQly6u9hrfSKYhE2uqllUxUw/jmEMSAAlmFho3aBq6qzhJ1IDEsNCPCe7CGfDGNiQlaSgqfxEjXk375xg8nJPg+KNsMaj0XPDMNSEhKRYC8A8YSCmkmK0930zJgSm40EuZlKQAeavWJ8R4ilVMpaGVoQRbcax4UcOaM1KS+TT0yqU84KR9YCqsSZSkggM9zf4cvWNshlukg25hjzD+UercMzJQuSp1kOoXBOvu7eUe/CUb/AGBm5KP6i+nrtADvcNtzEP8ACp1iokNew1HrFSlSlv7pfWwvbUxY6HdwdHcliBtbcwM0daI4W3pj5ExxYfeNZxLEqZhAJqTLYEEHW515Ft4wtEycrVk89gO0YuG9m5b7BVLMxepN/hEU1b1DC4l2J5q3ixUmAFhkBb8Szqew2hLV4d7CcpFwCXS/Ln1vHRzRk2kK3saU5fry+cKMZoyhWZtTfkDDCQXFizfPvG1QpK0ZZm+h+vW8Ui6djOP0JKOoUDaGCMRSxslJ3tqX6QvRNMpVwHHMOD1iIhzbflt0vpGilIRoLnpmkZwq3UjytrsYFRUKJdmPNJYwJUzDziGWSNIDxL4JSimWCnx+ei6ZhV0VDrCP4iKAOcHSxAceW4MU6TImTBl2ftBXsALGxHKEUVHZGWGLOk0nFiJrHM3Q2PoY2xbjEU8hRHiWR4EvvzI1AEc8UtIAI13+msR1VWdrkjtHRtOyXoSdsgwnCTMCpi9TcG2pe/UWhnLkLyFCmP1iOjORCUFWliwsC73O5gmprUgElQHInX0ijcmyySWxTPppAUQskKGoAMehXNUVEk7mPRbgS5Fz4cATNvDni7ixUuQqTJAJUCiYpWiQoe6OayDpsCOYiu8KOuaTFzquEpM1KixClqSpSgXNmskGwFtOkaX1oyppPZzKYAMt/EQ5B0e4BBG32h9JoEJF3AITmJ3NyWGw0hVjGELpqhUpTtqgn8QLhJ+b8iDB2GVPtPApi4y9dbPGSR6UNo1RhyVzFFLEJ0PQAk/eCU0BmOU2u5U+pDXPMQFMSHPiyuWfzD28oaTPDKuWuEn++3vdCDCFaFaiqYpiMxtruQGjdM1IATcEOCxsH0aNZtIoquWc3I5ahj2j0yg9mouc2YAh/wDVcHr1jkI0FybLt4SR4SVMAOr7fOIainVnUog53vsH3d9I3lyUKUVcmsXe3R9drxFJPtAxIQHYA6DRiTyJ2HKC4pnJ09E9GkzFgLLAWBJsL3+N/OL7hfDctIzPnf0ihKJSTYEO3huAf7eenxhtR49NlMUBgCMyC7EaFidC94xeTglkWmGUn8F+EkcoRcUYIJsqyXUD4SkAkeRbMOYflyhlRY/Kmod8p3B1H38oYy0ZgDsR8I8Op4pX8iJ12crVQLlqCZgykuxFwR21+EZr6Qsmxc6OCH7WjqiqNJ2vzaIptElQZQBHURp/Kfyi0c1HHKmlKgxBcaWLiBf5OYnVLgux7MDHY/8A+Pp1F8jdngOp4Mlp0KvX6xsj5SSugvLFnKDgsx3UwS7G/m3p84nTRpSfAnOSfR/sXHlHQp3DEvcFTfmJMRKw9CNABCS86+hG0VnDeGps33jkSdhDyVwdKQLue8TTcZlyB4lAchuewhBjXGM1X/bGVH5nBJLOziwPMDttHQjmzddCMa1XDcohmEIqnhwIfKO28LkYqo5HmqGYF/EbEfeJsDrFjOuYtRSgE3Lg8o1x8ecHbkJJ0BSUHNlJIJLX2iw0n8NJk5Q/qpY3JAJYfeKouaqbMtcqPxMd24Kw1UunRn1Zz1MerFXoxZJNMSU38FpGQPMW7X0+0ei/KrLx6H4EuTOHcESN+sdNp6dgIo3ANO6R3joiZcPHoD7K9xVwmislM4TNT7i773KVNqk/A3jlapSqdeVYUlaSMwULj9C3xjuc1QSCeUc4/iJJQUpmFTLBPmlvkD9Ylkiuy2KbTorVF/VUoEm97Dd3YcngieQoJQVEs+ty517wFQ1DJdNiNC+nWCaxBb2mbMSRmIFnZ9d7u7aRmaPQjMHROUFM9rADn5bQfKqQopSR4i4STo93dtmIt3hfh6NFKABOj8tHtGlVRlBAKjYuObGAO2PqTL/SFyfaEHI2bMCl3IuCWDcrtGKygEzfxX8N/eAN7D3ixDQLQ1aVZghLKV7qnZQ9DvBsvEjMnqAli2wUoqBS4UAxe5UANd7wyEZAEAzEg2DEMSwDDnoPq8OpEtKklTlwE67k/PSFU2lCiAl3INmN23JiCViC5BKFsVA+HKLkNYh9oVnRVjlFIj2gUS2hJOwJIv8AGLjg/EEtahLLJUyWYgguA7Ea3cfeKxOTKmSEkMoy1OFJUfCkBHtHVYEFnsxDaveFk5RUlahm8JfOolzM/EymbMQXY6Zd3iWbxlkhXyD+mdXVLiMy4V8MY2ZiPZzWTMD7u4FhDlceHkwuDpk3p0ZlhhEc8RJLVAWMYrLkIzTFAcuZPIDeCouSpA7A61YAJJAA1eOd49xYVkopw92ztvf3RvoYF4k4rXULIPhlAe6/xJ/FCmiWnOV5XSi1vzH7DpHoeL4Kj+0yjtaGCJcv2ZMz+pMc3Krs/Ls1oU1ClKKRmTlcgAbPfSJ56EqUSnMl7DNq2jk2A2vC1clzmHhv383EepFfAXUV2SmiZF16uwA3HM+cEpBMsIDtuDvy+/nESFEWZw4sYs8vBzMlhbMrYfmG4hkl8mXJNk/AnDg9qJqhYaCOspqRk8MVHAygSklGm/MEag8jDqVOI0MaEkjI3bCjIUbvHoyKrpHo6wFM4AoCJYJi6hEJeDkD2KW5CH06nJDBRT1GrR3SD2wHENAPMxRcQlJnLXd38IcWCBsPnFy4oWZcokH8BD9f2YrXD8gKmOSARrzNr+V4xZ57SNOGP68irL4LJSVSvCQ7pIYHoeTiFM+jmoZKkKQFOwOh136OY69X4aQ0xD5XuOmj/wCISVlIKgLRMRlAPgJu4bUNpAXQ3NnNZS1ouzMrXlZ2jK61U51FyRd+u0WHGeBZiJZXLVmAupN3Pbn5xVpSF+IoCra2Om+0CyymGU5lkpPunfmCN4mkBUucpSiM7+anFr9QX84WzcQStgQEswdIAf8AVolnEMEllEBwRchti+1/hHJhse4XiImKKcqyosEoBLlSlWuDYh9S+uloxjFIpCCJqSFC3isoK6voGhDKmZFOCx6OOVxE9biy5kzxrUpJFwTfYc+Q1+ENdqhlLdjedVpXLQEqWSjVixSNOW7s/rEc2pOUKmrC3LMVXcAMosXdnF/yiEUshG7gvvcjQRMKkb6ddvSO5UEtH/VVJIWhZ9oC7aOzWI6j1jomB4/Lq5GdJ8QspO4P705huscWxbGjMIZIASGBSNtR8378omwrHzTAmV4Zrly5IUk7FJtY3EZs+D2J12CX7HUuIuMJdKMtlTVe6h/J1HZN45lxBxIudmK1JJVZtWZjYt4Q/LbeAaqr9ocyiVKUXUom/W+0L62qC1kt3ygAO1raNvHeN48ca32HUSI1JZTgk8tvPnDQSctMEhlKTcqGjnQPzto2kLPaWWAzMHJF36ekMUYghMrKUhzp3Yhz6/Aco2EuW7NJkxTZszBVmGjBnB5XjEiSVCwe/wB48Z2VBCFPmDHW+hu+l+UW7hPBcwC1iwNgdzz7QOVEpyMcPcMZzmWbDb4xdpdKnJla23MRmWtJGmkerKsIQVWAFn6x2kS3IVSV+xnO/wDTWWX0VolXR9DFiQhJ94ONm19YryFic6ToQ36/GGmCzVKl5Ve/LORXl7p80sYvBqS2JJUxqANvnHo0EeinFCEXC1IlFOnKoLDaiLAkOIrtHQzJava049tKXdQlkEK5KA/CsDUbw8q8PmLSGVMlBwolLAkD8Jd2H2gXoLWxZxPLenVa6SD8biKFhtSZaixZ/M946xU0gmoKfzAj1jmdVQ+znELHukAtvlf4Gxjz/MTVSRt8VppxZbqCvzEcsobvoY1rcNLhUoud0GyS+rH8JhHTTVJ00I8IfmzQ/oq1yByFz2jLjzvpj5MXyhfPlt74KVDY69e/eFE+nDkML3sNQ3OLqJKZj5r8n2ttC2uwUAeC45E6dj94tJctolFpaZzqq4elTFgrSAdyLE+ekeqf4bEsqnmtb3Vgm/RQ27iLRU4YSPM6iJaKeuWm4f8Ay3nBxzS1Ieab3E5jjOAT6RvaEdCLgjdjzD3EATZCsoWQq5ZyCLnrHcZaZc4MsJWBfxAG/Y7wwTRoKWIBHIgN6RoUb6JPI1pnBMOwtU1WVKVE8kg+e0T1mDmUMq0TM5DsoMG0d475LokjYRDiPD8ieB7SWlbaOLjsYdQE9pwCXRLU7SyWA0ewaxjSXgk1iSGPI6x3pHClOkuJSR5fSJkYRLTolPoI7gd7WcDVhM02KFk7BKVH4gMIyrCRKOWchYKvdcHKT052tHezRJFmtAdXQINiAR1EdwD7m+zkuA8LhaSpaDfQK5QVX8MoCfClov0ynCIW4kgM4hq0JbbKvh0yWhGUy0ZgNw7/AK/eHknG0AWBL6nQAb2GsVypAMwlIfrs8Q1Ndksbu1kgWG3aMT/rRsjFVssldxRKQUi99h/5EcumsRDExNVlJdDvfmbu0VWlpwteZR33hvLSEpJAbQHuPdI6EQHvSClRZKID+ZCdGDK7udPSHMiV7Op6TUN/uRf/AMT8IrXD6CZmZ3NvX9mLbWy/FKPKan4hQPzjdi0jFl/oPaPRJkj0aCJzbA8bmU5Hsz4d0uw/SOj4LxIiemymULlJNx9xHMUp3YRvJmKQoKScpGhGojyMXkOOpbR688EZl+l1K6OeSSTTzDvcSyTzP4XOkGcT4d7RHtpd1BPiA3TsodQH8oT4JxcJgyTWSvmR4Fd3t5aRaqXEGsyQwtYadOkbdZY0YmpY5WUUnMAOR05BtIIQop0Dfb9mLHxFQGdLzS0j2qPEkAAe0A95B5ki46iEVDUJmJcGz76gjUX0Li8eVmwODN2PKproJw/EyJhDvppva/whrKxBKlMe0V+mpFZioHRwPjG9MhTsNfno8JGcopI6UIybLHNKVJZgQf2flCyZhBBs2XkTbygaqrchyjQBm10d/nDWkxIFN9Q3e4+EVU03RF43FWharDyhiEkPqXf5RvLnTUgP6nceUPpcxJDj/EYXKCvtFtr+WSv7QrlYqQboPVoNTiKdr+RiWdRoP4YEVSIBLAgu9oos0o9i8Yy6CTiKN1fv0gSbjUoarA7xBPoX0PZ+cLZ1KrM3q+kB+U18DRwJjCZj0r8z9gT8hC+qx9DWzHsk/WMz8OTo/LtEIw5IIJ31HSEl5kvgosEBLXcS5h4E/wDLbyEI8QqZiyUqJIZ2TYfHWLbU4PKDtu6nA5vt8IWzsNBDgDS7xN+S29l1ihWisUznwi3fnGtVhIBKrgs/RRHvN5w7/kwC5O/wiGtmD2YuNTcfGF9rb0PwQtRTpDHpb9Y3TOKrbFh6aQMF2v1/T5iGvD+HqnTUoTq5N9BzMaoRsz5JUW/hnCv/AE61kXcAeRv9IbzJYK5Y/vB9Ao/aDDKEqUmWnb48z3JiGQnNMSfyhR+AA+ZjclSo89u2FtHo2aPRQQ5gJY9I29n5xlJGkZUgv9I+fZ7iNcg7wyw3GJkqwOZI/Cr6HUfKBUy/KNZxuwuTy2gRlKO0FpS7LxhXEUqawfKv8qix8ucFVNPKz5pkpKifxh0qP+op1PUxz5NC9yxI6aQ0psUnSg2bOjdK7+h1EbYeTGWpoyy8etxLtSmUgeCUkd3V84ExemzD2kpIExPvBI99G5AGqgL9Q/SEtBxPLJZTo6quP+Q+sPpU7Ol0l+RSfqI0pQnHVGdxlB2yp1CsyirYk30d/rzjeXNyqUCXdmIPIO194sSpktR/qykqV+a6Se5TrBVPMlp9yUhJ5tmPqYxLw3d8jS/I10VumxYgsfibttB1PjfiY/veGuJSEz0ZVsD+FYF0K59RzHKKdW4fOkk50EC3iTdKhzCh8jeFyYp4traGxzhk70yxy8aBP177R44tmPTR4rdHSTZoAly1K2YDla50HnDc8LVGU5Zksqb3Mx9HZnhI85LSDJYovsMlYwkglt/gIHnYwglQGtvV4q0yqWh0l0LchQI0Y3BfSIJM4kKVcgHXyv3vCPI1plFiXZbKzGBfloC2uv0hUvFsybNqw+Q+UBJkT6ggSZa15bkjQHkTo/R4BrkLkqUmYkhW6FWYHQt+V945p9/AYxj18jVeIG4J0SnLyIv94Bn1pKTzA/Q/vrAqkLSgLsxAtyv15/SNqOgm1KymUHsHUSyU9zoNT1tCqLl0h21FWwKdVjxOTb57wun1fg31IHwLW8obcQ8K1VIn2kxAXLOq5ZzJHRTAFPchusa4TwjOqUoM55UsBnVYsNAlNid7/ONUMMvohPPFbQmwyjXOmZUJUcxYAancfdzHWuG+H0UUrMtjNVru3JCeg58/KNOG8JlUrokgkm6lL97KNBYWHQam8H4umWq+coVu90+mo8o9HHBRWzz8knNg82oJLnUwfhyUkG7HS/T/ADFbqsTly05s4IG7EDzUdB2hHV8eFCPZ06Cs3danSlzuHuYLnFdsCxSkdBXnB/7ZPnHo49MxesUSTPYnZIsO0YgfkY/sp+OxuAD37xNKJ3/SB0gi8bJmk2e0eOegTqnk2HrGJRYnpb7xhSWD+sSSpbB4DCTo7iN1r2cXiD2u8ekI9qSHIA1b5RyVnN0K5tUAvKLpHxMHUeJZFOhRSd8pb5RvV4KkPYG0LRRZSzMehh0l8M7lZbE48os+VXU2PqLfCGFDjaCzuPJx6iKXLUdH9YPpphAFh5WiizTiSliiy9pq5awwWl+7H0MaipUnQkRTplUMpHxMQTKtYLJUodiR8tor+V/6Qn419MvKqla7FRI5RPLDCKdSYpOT/wC4fMA/SD5WOziC+U+TfIw8fKh9iPx5DbEqeTO/70vMfzpOVXmdD5wpTg9IlQyomzDyWsBJ75ReBK3iFYA8AL8lN6OIglcXhBb2Dnc5/wD8weWOTvRyxziqRcKUFhokDRKQyR2H1iDGqOTUIyzkvl9xYstHZXLppCSTxgFs0s3JHvDbXaJFYvm1Sez/AFaHllglViLDK7B5+ASVDJnnKGmVIQN91HTu0PcNw9MpIASEJTolPPmSbqV1MLpeMEDwoSO5N/QftoDrscmN+EDoPuYgsuOGyjxznosNRjeSyTfkLv5QEuqmK8S/ZygN8qc3kTYRWDiKm94h+VvlEM6Y+pJ7xz8z6CvGQ6qOI5csFMp1Hc7k8yd4Q1uLrUTv328oEmQKsxnn5EpaLrFFEdSoqLrOY7Pt2GgiBZjdSogVCJt9jNJGz949ERVHoYSz/9k="/>
          <p:cNvSpPr>
            <a:spLocks noChangeAspect="1" noChangeArrowheads="1"/>
          </p:cNvSpPr>
          <p:nvPr/>
        </p:nvSpPr>
        <p:spPr bwMode="auto">
          <a:xfrm>
            <a:off x="80963" y="-1089025"/>
            <a:ext cx="2009775" cy="2276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48" name="AutoShape 4" descr="data:image/jpg;base64,/9j/4AAQSkZJRgABAQAAAQABAAD/2wCEAAkGBhMSEBUUExQWFRUWGBoaFhgVGBocGhgYGhoXFxcaGhgYHCYeFxkjGhUYHy8gIycpLCwsFx4xNTAqNSYrLCkBCQoKDgwOGg8PGiklHyQpKSksKSwsKSkpLCkpKSwpKSwpKSkpKSwpKSwpLCwpKSwsKSkpKSksLCwpKSksLCwpLP/AABEIAO8A0wMBIgACEQEDEQH/xAAbAAACAgMBAAAAAAAAAAAAAAAEBQMGAQIHAP/EAEAQAAECBAQEAwYEBQMDBQEAAAECEQADBCEFEjFBBlFhcSKBkRMyobHB0UJS4fAHFCNi8XKCkhUzsiRDU5PiFv/EABoBAAMBAQEBAAAAAAAAAAAAAAECAwQABQb/xAAlEQACAgICAgIDAQEBAAAAAAAAAQIRAyESMQQTQVEUIjJhcVL/2gAMAwEAAhEDEQA/AOPoI38u8W/B8Ok5U/zRXLlrS6CG8RtdiPd19IqgSOcbVk9a1eJRIAAHIAaAcoRFpWxhjsiQJqhIUVISkXUzlTtbp9oUITGSG6wVSTRmGYAiFbZyRFMkhh2EaBLeUFobOQLJvaIJkuF5Bo0KXjWab+UH0+FLUzBgdz+7w8w7h9Ms55nkGSSSOirJHWA5pDKDZV0ILAsb6WgympvzJUBzIIaLZIWtLhCdTZ7kPyfR4yvD1kkzFFG4ZJ+HKE9yQ/qYPhvDchUmoXMJGWX/AE9fEsqSAA3vBibRWE0CiWSkkA69OsWlaCCQma4/uD7crxJSYacwDhLtqnLbzZ4554vpHep/LKqqgnKUJYlrJ5BJeIqjD5qVEKlrGUOoFJsNj2joNRLEtTIUSzkkFKVgdCoM/wA4FpqgTVkqWtKwLLa5H9zEvaO9wPWc2UXiYFwBF5OBy1DMJctZBuGYnyFlaaiB53CktQzApQANA/1e8F5l8gWJlUEbpTFgPB5UtpcyXo9yW7OBrANRw9PluShwNSkgjnHckwpEuGz0kBEzR7Hl0PSLSqnlTJRlhCEuHSpKQD684paadYbwm8PcLp6lvDKmKA/tNvOKRdCyX0T0nB8tYJM5T7JCWv1JMKTwzPKmEtSuRGnrtD6ViYCsxdKvxAjWMyMRJUVAgQJSggx5lbnYfOpFATEs/UEeos8N5S5c2Xm/fnE9XXTVGygf9oI9DBGG46tCFJWHD2ypSA3VheEThJ6Ydr4FBU1h4hEQp39yx5GHNOukJcpWk8klh+kH1dDImAZCJZ2IL/8ALnFEr+RG/wDCqKlzH92MRYxgCv8A5keh+0ehuLFs5sJnSNjPiaZR8jflvEC6VQ1B9IJ1tG0tQ3eJkLGxL9ohkqSPefyggIGxHZ4VoNkRXe/wi1cPYZLMv2qkup/CCXYbW2DnU/eF+C4UCoLmpdGoD633baLAoqUdG5AaCM2bMlo0YsV7YTTSVKOYqRm/tLMNnJt9ekNpeHoyFSwnMxa9jysbvANDh6kEKVlSNiQ9+g594a/ysskBKlKUdSrQAXLfeMbyWaOFGJ1DKUkAzmmFtE5QLaFRLAdWgUSgM3iCmsLkv1eJp0lSWUrxE+67eoGkQLlFZ9655n9tE3PY6gaLSZiTllosHJGrPq5PyjaoSojKo5UDUTFOemVIjaTKKMzMfK0ZVUy1e8hSTzRv6weR3F2RKp0hDnJMSxIzHQvs1/IwuQsJHhCWNywJP6GGMshKgcubopvlA9eCtZVYdtLQfad6wWXLASSmYpJfRmH3iGplEpCgQk7gHfnrYwehWZksATYEWL7P5wJMlqu+uh115vFPZYnroGlKUdPERf3bjzG0FzJTgGxJ1Gg/zENOgBYKgSN8pYwROmJSfApRHJSWL8rGO5MDgiVEqnISEnKXLpIuO50PQiBptTPY+znTVSgWIzl099zE0pKV6awUMPCAXSoEiykli3XYh2h4Za0LLGmJaqeEAEpCtrH4t1gVdUFEJShj3+MOZtGoHN4V9QADzug2PkYWYih1ZsjdU8/prpFbTJU0N8KwQG6i/TaJMSQhFgNdAP0hHLxGbLDBbDKSNyemsC0uNFMwmYDm0L7QHB9o5P7DZUpeYnIekF+yLe6oHtG1PiZNxcHlBsuuKvwn4Qm0FgSQv+74x6DziSdwfSPQecgcUUGsq9mHpEMtTsDp2iOaCbsWiETI3kG0YUsPBVAlCpiEqS4zB21I3HpApTDjhmhzTn/KCfp9YScuMWwxVui2IpvaL/ppyJdkpGgGwhp/0OYkpdLPo+n6RFRSgEh7uXCeg0MNEzFLIcu2m0eNKS+T1EmloxOpFSwkrKV6sDdurRrT0hmKF2J7BucHqprAkueTRuqhITm0BiVhQtmUQBYkFrW37RrMpfSCf5RRNok/kzy7wt2U6RDLozlzO3PnEC5IJ0hgaGz7vpyjyKJTaekGxQEUYCC6STqlQ26GAJtOp7i0WebLWUgEMnZg3784GFJeObBFiemoAke0I0sO/wBICVRa3i3oky0HJMHmdB26QLW4KFB0+RG42h7oClbKt/J2v5Rp/L8hFmm0isrGVf8AMl/leFpoyCbEd9OsNyOE6qa9rGC5dcojKouBpzH3glVK+zREqkfkD3h7sSqJqdSVIUD5NsftAM1JAbVILsfpyiUSCl2LRNmLXGvKGTcRWkxXUYL7ROeWAW95IDKT1b8Q6iENZhq1cywtzAHzHSLaZbEEWILg8olqlJmgXyrALKSAC/JQGveNGOZGUTncmqUg6kdod0WNFmIftENfhhKlOCFAEkNvrfoYTypjG0aHFSVkixzK1ZL5R5kxmAZWIFhGInx/w4QTK38oKexgZKzGjRsgRsshQWJR15xY+D0HNMPJI+JaEEhMXDg8AmaCNUJu3JYH1jPllcWi0FTssdNTgknlpDGlkvoIiCGmMNP0h9JlASwGZx8Y8ZrZ6PLRPJwsBCSS5UNOQ5xLMphYahIvy6xFLRe21oYewITzh9PpEdp7YEpIEbS5LsEtfb/MYnyFJvq8aS6rKQem8Kmr2O+tEvsxcEC0elAPYttEVTPzKzDfYQOlZD2eO5JM7jaD1SLZXtG1Ph6SoHVn/SB5c14NBypfQn5doaNN2xGmtCyuwcqVcP1gBNBMll0KI+X2iwy6gn7iMpSDt6R1J7QVJpUxCa+YkspL9REM/E1FaQQ8ohlpUL9wdXDW84sMzDwrSBamhYizht+f0juLWwqUQAYZLLFKg3XUdxAlXw8oe7ftoYZTaUO7XFj++UaGUtCQZaix/CbgduUd/wAOsQVFCtH4NNoxISCNRu4OxixSqosx1Hof3pGowyXNLp8Ktxz7j6w6YrkVmopCdughVUIKVg7xaqqjKCxDfvaEeKSmvZusNG0zntCafUkLRMYEgix0UL2PpFQrpGRZYMnMrK/IFtYs1US4HMn4AtCXHJt8vXM/fUebCPRxdUZZC8TTHojzGPRWhQJoklJvG2QRvKEdZ1BlOi8PcKxVcgko3DKBuFAF2MJqNPOC5iohIodLp6pExlIKVAZbA3Dh78jqPKH5PgtzjkXD+OGnWbnIr3vvF2wji1Kz7N3sS6dgOfWMGXG07Roi9FzCeW94KExhC2ixZBAYgsB++8NCUrS5/fSJxX0CVrswJo5xpMSH0c9Yx7EA6n97RusgMD8YDV9nX9GJct9R1aNZtCkjwkRKSx+kSBj+9YZQTF5uwdGHm33gtcgAB9Y8iwLiMuFXeHjBIDk2aeyANgO/6RKhRfbyjfMG5R6XL/zDqAtmikb/ALaNKiRZjqz+sGCnO7REuUQTp56w3HWxbFsyRYfGPLkDIecGTfT6xFNLJvvaFSoNixVMl+lo1/lwdDtY8h5RtNqQG2jNIoMSdSGA+cKkhm2DB5qShQuHyq5tcdoqePrHsiN7N+/MRcJ80Mcva0UbiSoCVpSTdRsBrFIK2BypCWqaXNWpbMm7dVIsO94q1fUe1mFWnIdBpF2xDhnOha5r5rqISWZ+XYRUsVoEyj4Xb+5j8RrGyEl0jPzTAGMeidIDR6KhFZVE0iICIsHDXCFVVqaTKUealeFA7qU3weOr6Be9gkgwUEd46Oj+Cq5UnPOnpKvyy0Egc/Eo39Is/Dv8K6BIClpXOP8Aeph/xQ0L6pMPtiji1NK8QdyN+beUW/hGhlKUpJDJUQFHccr7XMX7+IWCyZVPKTKlol/1AwQAlxlU+mo0ip4LVokKUpaRl1Kvytd+ojPkVS4ssk54+SCcQ4Wmy29kpRBN7h07gjmO0E0Ca6XLCmEwlyUKORSW/wBVlEw8w/FZNQn+nNQehLFPYH93hijCioOlVtjbTtE/SyHvmlTKwMcqspBplJO2ZSfnp6QDOx6qUoZky0jv7wPw2i5zMOKQcyyG6D1Fo53xZxFJQTLlf1Zp65m/1HRI6C8D03pjRzTb0h4MVnqGssf8jE1PUTwASoLO4CinfqDHL01033QshRLkiwSO2kTr45mSTlSc7G5Vr6iF9Evgo3lW9HThi1Uf/aT/APYPjaNkT6xXupQlvzK17MIoFJ/EtTeKWbbhQ+RZ4tGHccSlJ3BdJL7h9mhVjaf7Ce3J9EtbxPNkTxKm+IqIAEs6kuwc3exhrh/EyTMCVpUnnncfOKPieIJnYjLW7hK8xAvoAE3/ANxMXakSiYS5DAbj6wHqqOllcf6RZP8Aqsn/AOQp7/4gdeKoUWSpR2drQvRg6C5J6a6N+kQTMIUm6VK01BbrtDSlL6AsmP8A0Mn4uhDeMLOz2I6sfnAi8YSq61pPQGFGI4QMrh3cu5LtYfN/WFCcAGUu5OwPaEcqdBeWJcKSokEJchxcudr/AEgefxLTpdJIuo+EAud9BcvFTqsAewcOB6j9YkwzAPZrchzDLIhHkRJi/FE5mkU+QEsFKULf7RprpC/AKX2c8z54M6ZsbMnyPwEWabTJzpSoDnf0jM2UnNlCQHBvtYfeDza0iUpt9ifiDiSV7CYCFIUpCmcWJPIiOb4vVheQCwAuBsSPjDvjWoCV5DYgW6xVpirJtt9424YfJyXyZaPRlM0RiNJSy0cOYTK9qhkuX1N46xwkPZLyekcv4T/76QecdZTT5SlY21ikSMmXGsQFIPUQowiblOU7GGdDPzIii8d8XpoD4GVOWPCn8ouy1f2uGbUvB6FSvSHf8QKNM2Qk50haDmQFEAqcXSHOpYEdo5XipzSlbOBv1Hr2gSprqmvWZqzc7tZhoEp2SP3vE1dKUinImJJCWyq9WBG+to8rLlhLJSPUwJxjQmlO7+kHGsmpBKJiwUjZShsesR08sZeRb9+cFSFhKVK2Yu/b4RVulos4JoVSa2omyhnnzlEjRU1bfOA5aMj2Y/E9XixpNMmnBRNSokB0s9zt0gGXSJmLAuxN+2p+UQjlk3tCRUfokw7hwrQJiyUg7JuT1v8AKJajhkSpaigg5gHCw7nvsYf+30SnTpy5RrUTUi/4empbaJe2VlHGyjysBcBwpGrlSSR5EQThVUEOm5Yatp0h3iFUfxPmJe50GzwtUpIN2c6J3J5xZTbWxI46NkVb7X37d4a0PEipKWYrTq4ufMb3gJecJJypfl94h/6rLW+eWxFxlbXS8JxsGTFGa2W/DuMUTNFMoEOFWPWx2iy0GOZtW36RyirR4CZYCgSCoAeIMP1iPAsXqNlhnsk3b6iOrjtMxT8eujs38zKICVate1wdTc66xk4agkZbm7tsOfo8c6mY5MzZlb8i7CH2H8RApOVblrkHyEBZIye0Z5QaHk/CmFhZ7b6xCKF02uzv94KocaKmdgGYc9vtDOjmJUoFLAnUNrz8oaOOEnoTorNXJ8YLuQ/azN8YGVL8XTSLPUYcFBLEO5c97jy3gOowcpClAhQ2b09YMsTsJxDjqY9WR+VKR9frCipHu2YZQ31+cOMfKJmITbhgrL4tPCAn5gxuaVKZbkONeweNqdJI1RhaELCPRKqbc2A6co9D2KWzCEZahJ5GOzSalApjMWWShJUonYAEmOP4OkLmjtF9xanWvCqiWksQjN3CCFqHmEmLXSItWxZjH8UjJllFMhQmKNlTUhkpNwQly6u9hrfSKYhE2uqllUxUw/jmEMSAAlmFho3aBq6qzhJ1IDEsNCPCe7CGfDGNiQlaSgqfxEjXk375xg8nJPg+KNsMaj0XPDMNSEhKRYC8A8YSCmkmK0930zJgSm40EuZlKQAeavWJ8R4ilVMpaGVoQRbcax4UcOaM1KS+TT0yqU84KR9YCqsSZSkggM9zf4cvWNshlukg25hjzD+UercMzJQuSp1kOoXBOvu7eUe/CUb/AGBm5KP6i+nrtADvcNtzEP8ACp1iokNew1HrFSlSlv7pfWwvbUxY6HdwdHcliBtbcwM0daI4W3pj5ExxYfeNZxLEqZhAJqTLYEEHW515Ft4wtEycrVk89gO0YuG9m5b7BVLMxepN/hEU1b1DC4l2J5q3ixUmAFhkBb8Szqew2hLV4d7CcpFwCXS/Ln1vHRzRk2kK3saU5fry+cKMZoyhWZtTfkDDCQXFizfPvG1QpK0ZZm+h+vW8Ui6djOP0JKOoUDaGCMRSxslJ3tqX6QvRNMpVwHHMOD1iIhzbflt0vpGilIRoLnpmkZwq3UjytrsYFRUKJdmPNJYwJUzDziGWSNIDxL4JSimWCnx+ei6ZhV0VDrCP4iKAOcHSxAceW4MU6TImTBl2ftBXsALGxHKEUVHZGWGLOk0nFiJrHM3Q2PoY2xbjEU8hRHiWR4EvvzI1AEc8UtIAI13+msR1VWdrkjtHRtOyXoSdsgwnCTMCpi9TcG2pe/UWhnLkLyFCmP1iOjORCUFWliwsC73O5gmprUgElQHInX0ijcmyySWxTPppAUQskKGoAMehXNUVEk7mPRbgS5Fz4cATNvDni7ixUuQqTJAJUCiYpWiQoe6OayDpsCOYiu8KOuaTFzquEpM1KixClqSpSgXNmskGwFtOkaX1oyppPZzKYAMt/EQ5B0e4BBG32h9JoEJF3AITmJ3NyWGw0hVjGELpqhUpTtqgn8QLhJ+b8iDB2GVPtPApi4y9dbPGSR6UNo1RhyVzFFLEJ0PQAk/eCU0BmOU2u5U+pDXPMQFMSHPiyuWfzD28oaTPDKuWuEn++3vdCDCFaFaiqYpiMxtruQGjdM1IATcEOCxsH0aNZtIoquWc3I5ahj2j0yg9mouc2YAh/wDVcHr1jkI0FybLt4SR4SVMAOr7fOIainVnUog53vsH3d9I3lyUKUVcmsXe3R9drxFJPtAxIQHYA6DRiTyJ2HKC4pnJ09E9GkzFgLLAWBJsL3+N/OL7hfDctIzPnf0ihKJSTYEO3huAf7eenxhtR49NlMUBgCMyC7EaFidC94xeTglkWmGUn8F+EkcoRcUYIJsqyXUD4SkAkeRbMOYflyhlRY/Kmod8p3B1H38oYy0ZgDsR8I8Op4pX8iJ12crVQLlqCZgykuxFwR21+EZr6Qsmxc6OCH7WjqiqNJ2vzaIptElQZQBHURp/Kfyi0c1HHKmlKgxBcaWLiBf5OYnVLgux7MDHY/8A+Pp1F8jdngOp4Mlp0KvX6xsj5SSugvLFnKDgsx3UwS7G/m3p84nTRpSfAnOSfR/sXHlHQp3DEvcFTfmJMRKw9CNABCS86+hG0VnDeGps33jkSdhDyVwdKQLue8TTcZlyB4lAchuewhBjXGM1X/bGVH5nBJLOziwPMDttHQjmzddCMa1XDcohmEIqnhwIfKO28LkYqo5HmqGYF/EbEfeJsDrFjOuYtRSgE3Lg8o1x8ecHbkJJ0BSUHNlJIJLX2iw0n8NJk5Q/qpY3JAJYfeKouaqbMtcqPxMd24Kw1UunRn1Zz1MerFXoxZJNMSU38FpGQPMW7X0+0ei/KrLx6H4EuTOHcESN+sdNp6dgIo3ANO6R3joiZcPHoD7K9xVwmislM4TNT7i773KVNqk/A3jlapSqdeVYUlaSMwULj9C3xjuc1QSCeUc4/iJJQUpmFTLBPmlvkD9Ylkiuy2KbTorVF/VUoEm97Dd3YcngieQoJQVEs+ty517wFQ1DJdNiNC+nWCaxBb2mbMSRmIFnZ9d7u7aRmaPQjMHROUFM9rADn5bQfKqQopSR4i4STo93dtmIt3hfh6NFKABOj8tHtGlVRlBAKjYuObGAO2PqTL/SFyfaEHI2bMCl3IuCWDcrtGKygEzfxX8N/eAN7D3ixDQLQ1aVZghLKV7qnZQ9DvBsvEjMnqAli2wUoqBS4UAxe5UANd7wyEZAEAzEg2DEMSwDDnoPq8OpEtKklTlwE67k/PSFU2lCiAl3INmN23JiCViC5BKFsVA+HKLkNYh9oVnRVjlFIj2gUS2hJOwJIv8AGLjg/EEtahLLJUyWYgguA7Ea3cfeKxOTKmSEkMoy1OFJUfCkBHtHVYEFnsxDaveFk5RUlahm8JfOolzM/EymbMQXY6Zd3iWbxlkhXyD+mdXVLiMy4V8MY2ZiPZzWTMD7u4FhDlceHkwuDpk3p0ZlhhEc8RJLVAWMYrLkIzTFAcuZPIDeCouSpA7A61YAJJAA1eOd49xYVkopw92ztvf3RvoYF4k4rXULIPhlAe6/xJ/FCmiWnOV5XSi1vzH7DpHoeL4Kj+0yjtaGCJcv2ZMz+pMc3Krs/Ls1oU1ClKKRmTlcgAbPfSJ56EqUSnMl7DNq2jk2A2vC1clzmHhv383EepFfAXUV2SmiZF16uwA3HM+cEpBMsIDtuDvy+/nESFEWZw4sYs8vBzMlhbMrYfmG4hkl8mXJNk/AnDg9qJqhYaCOspqRk8MVHAygSklGm/MEag8jDqVOI0MaEkjI3bCjIUbvHoyKrpHo6wFM4AoCJYJi6hEJeDkD2KW5CH06nJDBRT1GrR3SD2wHENAPMxRcQlJnLXd38IcWCBsPnFy4oWZcokH8BD9f2YrXD8gKmOSARrzNr+V4xZ57SNOGP68irL4LJSVSvCQ7pIYHoeTiFM+jmoZKkKQFOwOh136OY69X4aQ0xD5XuOmj/wCISVlIKgLRMRlAPgJu4bUNpAXQ3NnNZS1ouzMrXlZ2jK61U51FyRd+u0WHGeBZiJZXLVmAupN3Pbn5xVpSF+IoCra2Om+0CyymGU5lkpPunfmCN4mkBUucpSiM7+anFr9QX84WzcQStgQEswdIAf8AVolnEMEllEBwRchti+1/hHJhse4XiImKKcqyosEoBLlSlWuDYh9S+uloxjFIpCCJqSFC3isoK6voGhDKmZFOCx6OOVxE9biy5kzxrUpJFwTfYc+Q1+ENdqhlLdjedVpXLQEqWSjVixSNOW7s/rEc2pOUKmrC3LMVXcAMosXdnF/yiEUshG7gvvcjQRMKkb6ddvSO5UEtH/VVJIWhZ9oC7aOzWI6j1jomB4/Lq5GdJ8QspO4P705huscWxbGjMIZIASGBSNtR8378omwrHzTAmV4Zrly5IUk7FJtY3EZs+D2J12CX7HUuIuMJdKMtlTVe6h/J1HZN45lxBxIudmK1JJVZtWZjYt4Q/LbeAaqr9ocyiVKUXUom/W+0L62qC1kt3ygAO1raNvHeN48ca32HUSI1JZTgk8tvPnDQSctMEhlKTcqGjnQPzto2kLPaWWAzMHJF36ekMUYghMrKUhzp3Yhz6/Aco2EuW7NJkxTZszBVmGjBnB5XjEiSVCwe/wB48Z2VBCFPmDHW+hu+l+UW7hPBcwC1iwNgdzz7QOVEpyMcPcMZzmWbDb4xdpdKnJla23MRmWtJGmkerKsIQVWAFn6x2kS3IVSV+xnO/wDTWWX0VolXR9DFiQhJ94ONm19YryFic6ToQ36/GGmCzVKl5Ve/LORXl7p80sYvBqS2JJUxqANvnHo0EeinFCEXC1IlFOnKoLDaiLAkOIrtHQzJava049tKXdQlkEK5KA/CsDUbw8q8PmLSGVMlBwolLAkD8Jd2H2gXoLWxZxPLenVa6SD8biKFhtSZaixZ/M946xU0gmoKfzAj1jmdVQ+znELHukAtvlf4Gxjz/MTVSRt8VppxZbqCvzEcsobvoY1rcNLhUoud0GyS+rH8JhHTTVJ00I8IfmzQ/oq1yByFz2jLjzvpj5MXyhfPlt74KVDY69e/eFE+nDkML3sNQ3OLqJKZj5r8n2ttC2uwUAeC45E6dj94tJctolFpaZzqq4elTFgrSAdyLE+ekeqf4bEsqnmtb3Vgm/RQ27iLRU4YSPM6iJaKeuWm4f8Ay3nBxzS1Ieab3E5jjOAT6RvaEdCLgjdjzD3EATZCsoWQq5ZyCLnrHcZaZc4MsJWBfxAG/Y7wwTRoKWIBHIgN6RoUb6JPI1pnBMOwtU1WVKVE8kg+e0T1mDmUMq0TM5DsoMG0d475LokjYRDiPD8ieB7SWlbaOLjsYdQE9pwCXRLU7SyWA0ewaxjSXgk1iSGPI6x3pHClOkuJSR5fSJkYRLTolPoI7gd7WcDVhM02KFk7BKVH4gMIyrCRKOWchYKvdcHKT052tHezRJFmtAdXQINiAR1EdwD7m+zkuA8LhaSpaDfQK5QVX8MoCfClov0ynCIW4kgM4hq0JbbKvh0yWhGUy0ZgNw7/AK/eHknG0AWBL6nQAb2GsVypAMwlIfrs8Q1Ndksbu1kgWG3aMT/rRsjFVssldxRKQUi99h/5EcumsRDExNVlJdDvfmbu0VWlpwteZR33hvLSEpJAbQHuPdI6EQHvSClRZKID+ZCdGDK7udPSHMiV7Op6TUN/uRf/AMT8IrXD6CZmZ3NvX9mLbWy/FKPKan4hQPzjdi0jFl/oPaPRJkj0aCJzbA8bmU5Hsz4d0uw/SOj4LxIiemymULlJNx9xHMUp3YRvJmKQoKScpGhGojyMXkOOpbR688EZl+l1K6OeSSTTzDvcSyTzP4XOkGcT4d7RHtpd1BPiA3TsodQH8oT4JxcJgyTWSvmR4Fd3t5aRaqXEGsyQwtYadOkbdZY0YmpY5WUUnMAOR05BtIIQop0Dfb9mLHxFQGdLzS0j2qPEkAAe0A95B5ki46iEVDUJmJcGz76gjUX0Li8eVmwODN2PKproJw/EyJhDvppva/whrKxBKlMe0V+mpFZioHRwPjG9MhTsNfno8JGcopI6UIybLHNKVJZgQf2flCyZhBBs2XkTbygaqrchyjQBm10d/nDWkxIFN9Q3e4+EVU03RF43FWharDyhiEkPqXf5RvLnTUgP6nceUPpcxJDj/EYXKCvtFtr+WSv7QrlYqQboPVoNTiKdr+RiWdRoP4YEVSIBLAgu9oos0o9i8Yy6CTiKN1fv0gSbjUoarA7xBPoX0PZ+cLZ1KrM3q+kB+U18DRwJjCZj0r8z9gT8hC+qx9DWzHsk/WMz8OTo/LtEIw5IIJ31HSEl5kvgosEBLXcS5h4E/wDLbyEI8QqZiyUqJIZ2TYfHWLbU4PKDtu6nA5vt8IWzsNBDgDS7xN+S29l1ihWisUznwi3fnGtVhIBKrgs/RRHvN5w7/kwC5O/wiGtmD2YuNTcfGF9rb0PwQtRTpDHpb9Y3TOKrbFh6aQMF2v1/T5iGvD+HqnTUoTq5N9BzMaoRsz5JUW/hnCv/AE61kXcAeRv9IbzJYK5Y/vB9Ao/aDDKEqUmWnb48z3JiGQnNMSfyhR+AA+ZjclSo89u2FtHo2aPRQQ5gJY9I29n5xlJGkZUgv9I+fZ7iNcg7wyw3GJkqwOZI/Cr6HUfKBUy/KNZxuwuTy2gRlKO0FpS7LxhXEUqawfKv8qix8ucFVNPKz5pkpKifxh0qP+op1PUxz5NC9yxI6aQ0psUnSg2bOjdK7+h1EbYeTGWpoyy8etxLtSmUgeCUkd3V84ExemzD2kpIExPvBI99G5AGqgL9Q/SEtBxPLJZTo6quP+Q+sPpU7Ol0l+RSfqI0pQnHVGdxlB2yp1CsyirYk30d/rzjeXNyqUCXdmIPIO194sSpktR/qykqV+a6Se5TrBVPMlp9yUhJ5tmPqYxLw3d8jS/I10VumxYgsfibttB1PjfiY/veGuJSEz0ZVsD+FYF0K59RzHKKdW4fOkk50EC3iTdKhzCh8jeFyYp4traGxzhk70yxy8aBP177R44tmPTR4rdHSTZoAly1K2YDla50HnDc8LVGU5Zksqb3Mx9HZnhI85LSDJYovsMlYwkglt/gIHnYwglQGtvV4q0yqWh0l0LchQI0Y3BfSIJM4kKVcgHXyv3vCPI1plFiXZbKzGBfloC2uv0hUvFsybNqw+Q+UBJkT6ggSZa15bkjQHkTo/R4BrkLkqUmYkhW6FWYHQt+V945p9/AYxj18jVeIG4J0SnLyIv94Bn1pKTzA/Q/vrAqkLSgLsxAtyv15/SNqOgm1KymUHsHUSyU9zoNT1tCqLl0h21FWwKdVjxOTb57wun1fg31IHwLW8obcQ8K1VIn2kxAXLOq5ZzJHRTAFPchusa4TwjOqUoM55UsBnVYsNAlNid7/ONUMMvohPPFbQmwyjXOmZUJUcxYAancfdzHWuG+H0UUrMtjNVru3JCeg58/KNOG8JlUrokgkm6lL97KNBYWHQam8H4umWq+coVu90+mo8o9HHBRWzz8knNg82oJLnUwfhyUkG7HS/T/ADFbqsTly05s4IG7EDzUdB2hHV8eFCPZ06Cs3danSlzuHuYLnFdsCxSkdBXnB/7ZPnHo49MxesUSTPYnZIsO0YgfkY/sp+OxuAD37xNKJ3/SB0gi8bJmk2e0eOegTqnk2HrGJRYnpb7xhSWD+sSSpbB4DCTo7iN1r2cXiD2u8ekI9qSHIA1b5RyVnN0K5tUAvKLpHxMHUeJZFOhRSd8pb5RvV4KkPYG0LRRZSzMehh0l8M7lZbE48os+VXU2PqLfCGFDjaCzuPJx6iKXLUdH9YPpphAFh5WiizTiSliiy9pq5awwWl+7H0MaipUnQkRTplUMpHxMQTKtYLJUodiR8tor+V/6Qn419MvKqla7FRI5RPLDCKdSYpOT/wC4fMA/SD5WOziC+U+TfIw8fKh9iPx5DbEqeTO/70vMfzpOVXmdD5wpTg9IlQyomzDyWsBJ75ReBK3iFYA8AL8lN6OIglcXhBb2Dnc5/wD8weWOTvRyxziqRcKUFhokDRKQyR2H1iDGqOTUIyzkvl9xYstHZXLppCSTxgFs0s3JHvDbXaJFYvm1Sez/AFaHllglViLDK7B5+ASVDJnnKGmVIQN91HTu0PcNw9MpIASEJTolPPmSbqV1MLpeMEDwoSO5N/QftoDrscmN+EDoPuYgsuOGyjxznosNRjeSyTfkLv5QEuqmK8S/ZygN8qc3kTYRWDiKm94h+VvlEM6Y+pJ7xz8z6CvGQ6qOI5csFMp1Hc7k8yd4Q1uLrUTv328oEmQKsxnn5EpaLrFFEdSoqLrOY7Pt2GgiBZjdSogVCJt9jNJGz949ERVHoYSz/9k="/>
          <p:cNvSpPr>
            <a:spLocks noChangeAspect="1" noChangeArrowheads="1"/>
          </p:cNvSpPr>
          <p:nvPr/>
        </p:nvSpPr>
        <p:spPr bwMode="auto">
          <a:xfrm>
            <a:off x="80963" y="-1089025"/>
            <a:ext cx="2009775" cy="2276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4572000"/>
            <a:ext cx="1547274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6800" y="4724400"/>
            <a:ext cx="170379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" y="4800600"/>
            <a:ext cx="185477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58000" y="4648200"/>
            <a:ext cx="1843088" cy="1754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Rankings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" y="2971800"/>
            <a:ext cx="3883752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om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7760" y="4419600"/>
            <a:ext cx="2128520" cy="1451265"/>
          </a:xfrm>
          <a:prstGeom prst="rect">
            <a:avLst/>
          </a:prstGeom>
          <a:noFill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01240" y="1752600"/>
            <a:ext cx="506156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2971800"/>
            <a:ext cx="3321627" cy="128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Rankings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52401" y="1323745"/>
          <a:ext cx="8686799" cy="5253147"/>
        </p:xfrm>
        <a:graphic>
          <a:graphicData uri="http://schemas.openxmlformats.org/drawingml/2006/table">
            <a:tbl>
              <a:tblPr/>
              <a:tblGrid>
                <a:gridCol w="1790382"/>
                <a:gridCol w="1762839"/>
                <a:gridCol w="544324"/>
                <a:gridCol w="626854"/>
                <a:gridCol w="930214"/>
                <a:gridCol w="983411"/>
                <a:gridCol w="737558"/>
                <a:gridCol w="577849"/>
                <a:gridCol w="733368"/>
              </a:tblGrid>
              <a:tr h="37713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Restaurant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Burger Name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Base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Zagat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NY Magazine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Time Out </a:t>
                      </a:r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New York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Urban Spoon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Expert Picks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Total Score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Shake Shack 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Double Shack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7.8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87.8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Corner Bistro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Bistro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8.7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83.7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Burger Joint at Le Parker Meridien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Cheeseburger with "The Works"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83.5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Paul's "Da Burger Joint"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Eastsider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84.1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Blt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BLT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Minetta Tavern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Black Label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Rare Bar &amp; Grill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M&amp;M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8.8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58.8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Five Napkin Burger 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Original Five Napkin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9.0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J.G. Melon 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Bacon Cheeseburger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43.6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West 3rd Common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The Common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53.2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95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DB Bistro Moderne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db BURGER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7.7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42.7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Model Inputs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-914400" y="1193800"/>
          <a:ext cx="73914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5000" y="1435100"/>
            <a:ext cx="313372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5638800" y="1435100"/>
            <a:ext cx="3200400" cy="46482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Starting Points</a:t>
            </a:r>
            <a:endParaRPr lang="en-US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371600"/>
            <a:ext cx="2971800" cy="4941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http://3.bp.blogspot.com/_JVVaXmiE24g/RrAlU8DJmeI/AAAAAAAAD6Y/bdW08Wsj4Ok/s400/cheesebur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61863"/>
            <a:ext cx="1237828" cy="100493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19800" y="58674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The Wall Street I-Banker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rot="9859142">
            <a:off x="3957912" y="5166479"/>
            <a:ext cx="2747914" cy="45720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4" descr="All your politicians are belong to us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199" y="4038600"/>
            <a:ext cx="2707867" cy="176257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96000" y="34290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Central Park Cougars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11770400">
            <a:off x="5571898" y="2202461"/>
            <a:ext cx="2747914" cy="45720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http://t0.gstatic.com/images?q=tbn:ANd9GcQhTwkVrIvfdvK_Z-9JLA0z8bs3lN8tu7z6LjaUXxxSe6aH3YM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2772" y="1371600"/>
            <a:ext cx="2645003" cy="19812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76200" y="480060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The </a:t>
            </a:r>
            <a:r>
              <a:rPr lang="en-US" b="1" dirty="0" err="1" smtClean="0">
                <a:solidFill>
                  <a:schemeClr val="tx2"/>
                </a:solidFill>
              </a:rPr>
              <a:t>iPad</a:t>
            </a:r>
            <a:r>
              <a:rPr lang="en-US" b="1" dirty="0" smtClean="0">
                <a:solidFill>
                  <a:schemeClr val="tx2"/>
                </a:solidFill>
              </a:rPr>
              <a:t> toting, Stern back-pack wearing MBA1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965549">
            <a:off x="1380697" y="3499134"/>
            <a:ext cx="2769888" cy="45720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6" name="Picture 4" descr="http://www.sics.se/isl/sicstuswww/site/images/studen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2057400"/>
            <a:ext cx="1748161" cy="2714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757</TotalTime>
  <Words>1410</Words>
  <Application>Microsoft Office PowerPoint</Application>
  <PresentationFormat>On-screen Show (4:3)</PresentationFormat>
  <Paragraphs>644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Origin</vt:lpstr>
      <vt:lpstr>The Burger Epidemic May 3, 2011</vt:lpstr>
      <vt:lpstr>The Burger Epidemic</vt:lpstr>
      <vt:lpstr>People are confused, frustrated and  fed up</vt:lpstr>
      <vt:lpstr>The Burger Joints</vt:lpstr>
      <vt:lpstr>The Experts</vt:lpstr>
      <vt:lpstr>The Rankings</vt:lpstr>
      <vt:lpstr>The Rankings</vt:lpstr>
      <vt:lpstr>Key Model Inputs</vt:lpstr>
      <vt:lpstr>The Starting Points</vt:lpstr>
      <vt:lpstr>What the Model Does</vt:lpstr>
      <vt:lpstr>Transit: Walk, Subway, or Taxi?</vt:lpstr>
      <vt:lpstr>How the Model Works</vt:lpstr>
      <vt:lpstr>Formulation: Data Overload</vt:lpstr>
      <vt:lpstr>Formulation: How to Intimidate Your Enemies</vt:lpstr>
      <vt:lpstr>Formulation: The Final Answer</vt:lpstr>
      <vt:lpstr>Scenario 1: The Juran Lunch Hour Special</vt:lpstr>
      <vt:lpstr>Scenario 2: The Cougar Pouncing</vt:lpstr>
      <vt:lpstr>Scenario 3: The post Goldman coffee chat shoot yourself trek</vt:lpstr>
      <vt:lpstr>Other Practical Business Applications</vt:lpstr>
      <vt:lpstr>Handouts Section </vt:lpstr>
      <vt:lpstr>Slide 21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Wienke</dc:creator>
  <cp:lastModifiedBy>Robert Wienke</cp:lastModifiedBy>
  <cp:revision>19</cp:revision>
  <dcterms:created xsi:type="dcterms:W3CDTF">2006-08-16T00:00:00Z</dcterms:created>
  <dcterms:modified xsi:type="dcterms:W3CDTF">2011-05-12T19:39:41Z</dcterms:modified>
</cp:coreProperties>
</file>